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4376" r:id="rId3"/>
    <p:sldId id="280" r:id="rId4"/>
    <p:sldId id="3656" r:id="rId5"/>
    <p:sldId id="261" r:id="rId6"/>
    <p:sldId id="267" r:id="rId7"/>
    <p:sldId id="275" r:id="rId8"/>
    <p:sldId id="279" r:id="rId9"/>
    <p:sldId id="274" r:id="rId10"/>
    <p:sldId id="277" r:id="rId11"/>
  </p:sldIdLst>
  <p:sldSz cx="9144000" cy="5143500" type="screen16x9"/>
  <p:notesSz cx="6858000" cy="9144000"/>
  <p:embeddedFontLst>
    <p:embeddedFont>
      <p:font typeface="Calibri" panose="020F0502020204030204" pitchFamily="34" charset="0"/>
      <p:regular r:id="rId13"/>
      <p:bold r:id="rId14"/>
      <p:italic r:id="rId15"/>
      <p:boldItalic r:id="rId16"/>
    </p:embeddedFont>
    <p:embeddedFont>
      <p:font typeface="Century Gothic" panose="020B050202020202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24">
          <p15:clr>
            <a:srgbClr val="A4A3A4"/>
          </p15:clr>
        </p15:guide>
        <p15:guide id="2" pos="264">
          <p15:clr>
            <a:srgbClr val="A4A3A4"/>
          </p15:clr>
        </p15:guide>
        <p15:guide id="3" orient="horz" pos="1260">
          <p15:clr>
            <a:srgbClr val="A4A3A4"/>
          </p15:clr>
        </p15:guide>
        <p15:guide id="4" orient="horz" pos="1500">
          <p15:clr>
            <a:srgbClr val="A4A3A4"/>
          </p15:clr>
        </p15:guide>
        <p15:guide id="5" pos="2832">
          <p15:clr>
            <a:srgbClr val="A4A3A4"/>
          </p15:clr>
        </p15:guide>
        <p15:guide id="6" orient="horz" pos="2700">
          <p15:clr>
            <a:srgbClr val="A4A3A4"/>
          </p15:clr>
        </p15:guide>
        <p15:guide id="7" orient="horz" pos="2556">
          <p15:clr>
            <a:srgbClr val="A4A3A4"/>
          </p15:clr>
        </p15:guide>
        <p15:guide id="8" orient="horz" pos="1860">
          <p15:clr>
            <a:srgbClr val="A4A3A4"/>
          </p15:clr>
        </p15:guide>
        <p15:guide id="9" orient="horz" pos="2412">
          <p15:clr>
            <a:srgbClr val="A4A3A4"/>
          </p15:clr>
        </p15:guide>
        <p15:guide id="10" orient="horz" pos="564">
          <p15:clr>
            <a:srgbClr val="A4A3A4"/>
          </p15:clr>
        </p15:guide>
        <p15:guide id="11" pos="2088">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jPqMxi/xrHO+ttst5HYKJjr64i/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19"/>
    <p:restoredTop sz="94620"/>
  </p:normalViewPr>
  <p:slideViewPr>
    <p:cSldViewPr snapToGrid="0">
      <p:cViewPr varScale="1">
        <p:scale>
          <a:sx n="83" d="100"/>
          <a:sy n="83" d="100"/>
        </p:scale>
        <p:origin x="792" y="52"/>
      </p:cViewPr>
      <p:guideLst>
        <p:guide orient="horz" pos="324"/>
        <p:guide pos="264"/>
        <p:guide orient="horz" pos="1260"/>
        <p:guide orient="horz" pos="1500"/>
        <p:guide pos="2832"/>
        <p:guide orient="horz" pos="2700"/>
        <p:guide orient="horz" pos="2556"/>
        <p:guide orient="horz" pos="1860"/>
        <p:guide orient="horz" pos="2412"/>
        <p:guide orient="horz" pos="564"/>
        <p:guide pos="20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9" Type="http://customschemas.google.com/relationships/presentationmetadata" Target="metadata"/><Relationship Id="rId3" Type="http://schemas.openxmlformats.org/officeDocument/2006/relationships/slide" Target="slides/slide2.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2-D0D5-BF44-BC33-36D3FDF12DA0}"/>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4-D0D5-BF44-BC33-36D3FDF12DA0}"/>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3-D0D5-BF44-BC33-36D3FDF12DA0}"/>
              </c:ext>
            </c:extLst>
          </c:dPt>
          <c:cat>
            <c:strRef>
              <c:f>Sheet1!$A$2:$A$4</c:f>
              <c:strCache>
                <c:ptCount val="2"/>
                <c:pt idx="0">
                  <c:v>1st Qtr</c:v>
                </c:pt>
                <c:pt idx="1">
                  <c:v>2nd Qtr</c:v>
                </c:pt>
              </c:strCache>
            </c:strRef>
          </c:cat>
          <c:val>
            <c:numRef>
              <c:f>Sheet1!$B$2:$B$4</c:f>
              <c:numCache>
                <c:formatCode>General</c:formatCode>
                <c:ptCount val="3"/>
                <c:pt idx="0">
                  <c:v>3.33</c:v>
                </c:pt>
                <c:pt idx="1">
                  <c:v>3.33</c:v>
                </c:pt>
                <c:pt idx="2">
                  <c:v>3.33</c:v>
                </c:pt>
              </c:numCache>
            </c:numRef>
          </c:val>
          <c:extLst>
            <c:ext xmlns:c16="http://schemas.microsoft.com/office/drawing/2014/chart" uri="{C3380CC4-5D6E-409C-BE32-E72D297353CC}">
              <c16:uniqueId val="{00000000-D0D5-BF44-BC33-36D3FDF12DA0}"/>
            </c:ext>
          </c:extLst>
        </c:ser>
        <c:dLbls>
          <c:showLegendKey val="0"/>
          <c:showVal val="0"/>
          <c:showCatName val="0"/>
          <c:showSerName val="0"/>
          <c:showPercent val="0"/>
          <c:showBubbleSize val="0"/>
          <c:showLeaderLines val="1"/>
        </c:dLbls>
        <c:firstSliceAng val="0"/>
        <c:holeSize val="7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 name="Google Shape;33;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a:solidFill>
                <a:schemeClr val="dk1"/>
              </a:solidFill>
              <a:latin typeface="Calibri"/>
              <a:ea typeface="Calibri"/>
              <a:cs typeface="Calibri"/>
              <a:sym typeface="Calibri"/>
            </a:endParaRPr>
          </a:p>
        </p:txBody>
      </p:sp>
      <p:sp>
        <p:nvSpPr>
          <p:cNvPr id="34" name="Google Shape;34;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2" name="Google Shape;642;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none" dirty="0"/>
              <a:t>NPI List</a:t>
            </a:r>
            <a:endParaRPr dirty="0"/>
          </a:p>
          <a:p>
            <a:pPr marL="0" lvl="0" indent="0" algn="l" rtl="0">
              <a:lnSpc>
                <a:spcPct val="100000"/>
              </a:lnSpc>
              <a:spcBef>
                <a:spcPts val="0"/>
              </a:spcBef>
              <a:spcAft>
                <a:spcPts val="0"/>
              </a:spcAft>
              <a:buSzPts val="1400"/>
              <a:buNone/>
            </a:pPr>
            <a:endParaRPr u="none" dirty="0"/>
          </a:p>
          <a:p>
            <a:pPr marL="0" lvl="0" indent="0" algn="l" rtl="0">
              <a:lnSpc>
                <a:spcPct val="100000"/>
              </a:lnSpc>
              <a:spcBef>
                <a:spcPts val="0"/>
              </a:spcBef>
              <a:spcAft>
                <a:spcPts val="0"/>
              </a:spcAft>
              <a:buSzPts val="1400"/>
              <a:buNone/>
            </a:pPr>
            <a:r>
              <a:rPr lang="en-US" u="none" dirty="0"/>
              <a:t>Above the mean 50% percentile then constantly evaluate against the lower 50%</a:t>
            </a:r>
            <a:endParaRPr dirty="0"/>
          </a:p>
        </p:txBody>
      </p:sp>
    </p:spTree>
    <p:extLst>
      <p:ext uri="{BB962C8B-B14F-4D97-AF65-F5344CB8AC3E}">
        <p14:creationId xmlns:p14="http://schemas.microsoft.com/office/powerpoint/2010/main" val="4146382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3" name="Google Shape;47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7" name="Google Shape;757;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4" name="Google Shape;854;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855" name="Google Shape;855;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6" name="Google Shape;736;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800"/>
              <a:buFont typeface="Calibri"/>
              <a:buNone/>
            </a:pP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SzPts val="200"/>
              <a:buNone/>
            </a:pPr>
            <a:endParaRPr sz="800" b="0" i="0" u="none" strike="noStrike" cap="none">
              <a:latin typeface="Arial"/>
              <a:ea typeface="Arial"/>
              <a:cs typeface="Arial"/>
              <a:sym typeface="Arial"/>
            </a:endParaRPr>
          </a:p>
          <a:p>
            <a:pPr marL="0" marR="0" lvl="0" indent="0" algn="l" rtl="0">
              <a:lnSpc>
                <a:spcPct val="100000"/>
              </a:lnSpc>
              <a:spcBef>
                <a:spcPts val="0"/>
              </a:spcBef>
              <a:spcAft>
                <a:spcPts val="0"/>
              </a:spcAft>
              <a:buSzPts val="200"/>
              <a:buNone/>
            </a:pPr>
            <a:endParaRPr sz="800" b="0" i="0" u="none" strike="noStrike" cap="none">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737" name="Google Shape;737;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2" name="Google Shape;832;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a:solidFill>
                <a:schemeClr val="dk1"/>
              </a:solidFill>
              <a:latin typeface="Calibri"/>
              <a:ea typeface="Calibri"/>
              <a:cs typeface="Calibri"/>
              <a:sym typeface="Calibri"/>
            </a:endParaRPr>
          </a:p>
        </p:txBody>
      </p:sp>
      <p:sp>
        <p:nvSpPr>
          <p:cNvPr id="833" name="Google Shape;833;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mpany Overview">
  <p:cSld name="Company Overview">
    <p:bg>
      <p:bgPr>
        <a:solidFill>
          <a:schemeClr val="dk1"/>
        </a:solidFill>
        <a:effectLst/>
      </p:bgPr>
    </p:bg>
    <p:spTree>
      <p:nvGrpSpPr>
        <p:cNvPr id="1"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header -white bckgrd w logo footer">
  <p:cSld name="1_title header -white bckgrd w logo footer">
    <p:spTree>
      <p:nvGrpSpPr>
        <p:cNvPr id="1" name="Shape 13"/>
        <p:cNvGrpSpPr/>
        <p:nvPr/>
      </p:nvGrpSpPr>
      <p:grpSpPr>
        <a:xfrm>
          <a:off x="0" y="0"/>
          <a:ext cx="0" cy="0"/>
          <a:chOff x="0" y="0"/>
          <a:chExt cx="0" cy="0"/>
        </a:xfrm>
      </p:grpSpPr>
      <p:sp>
        <p:nvSpPr>
          <p:cNvPr id="14" name="Google Shape;14;p15"/>
          <p:cNvSpPr txBox="1">
            <a:spLocks noGrp="1"/>
          </p:cNvSpPr>
          <p:nvPr>
            <p:ph type="title"/>
          </p:nvPr>
        </p:nvSpPr>
        <p:spPr>
          <a:xfrm>
            <a:off x="428179" y="597169"/>
            <a:ext cx="8734425" cy="523180"/>
          </a:xfrm>
          <a:prstGeom prst="rect">
            <a:avLst/>
          </a:prstGeom>
          <a:noFill/>
          <a:ln>
            <a:noFill/>
          </a:ln>
        </p:spPr>
        <p:txBody>
          <a:bodyPr spcFirstLastPara="1" wrap="square" lIns="0" tIns="45700" rIns="45700" bIns="45700" anchor="t" anchorCtr="0">
            <a:spAutoFit/>
          </a:bodyPr>
          <a:lstStyle>
            <a:lvl1pPr lvl="0" algn="l">
              <a:lnSpc>
                <a:spcPct val="100000"/>
              </a:lnSpc>
              <a:spcBef>
                <a:spcPts val="0"/>
              </a:spcBef>
              <a:spcAft>
                <a:spcPts val="0"/>
              </a:spcAft>
              <a:buClr>
                <a:schemeClr val="dk2"/>
              </a:buClr>
              <a:buSzPts val="2700"/>
              <a:buFont typeface="Century Gothic"/>
              <a:buNone/>
              <a:defRPr sz="2800" b="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5"/>
          <p:cNvSpPr txBox="1">
            <a:spLocks noGrp="1"/>
          </p:cNvSpPr>
          <p:nvPr>
            <p:ph type="sldNum" idx="12"/>
          </p:nvPr>
        </p:nvSpPr>
        <p:spPr>
          <a:xfrm>
            <a:off x="7932935" y="4652648"/>
            <a:ext cx="791965" cy="273844"/>
          </a:xfrm>
          <a:prstGeom prst="rect">
            <a:avLst/>
          </a:prstGeom>
          <a:noFill/>
          <a:ln>
            <a:noFill/>
          </a:ln>
        </p:spPr>
        <p:txBody>
          <a:bodyPr spcFirstLastPara="1" wrap="square" lIns="0" tIns="4570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6" name="Google Shape;16;p15"/>
          <p:cNvPicPr preferRelativeResize="0"/>
          <p:nvPr/>
        </p:nvPicPr>
        <p:blipFill rotWithShape="1">
          <a:blip r:embed="rId2">
            <a:alphaModFix/>
          </a:blip>
          <a:srcRect/>
          <a:stretch/>
        </p:blipFill>
        <p:spPr>
          <a:xfrm>
            <a:off x="419100" y="4684304"/>
            <a:ext cx="704088" cy="27757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72">
          <p15:clr>
            <a:srgbClr val="FBAE40"/>
          </p15:clr>
        </p15:guide>
        <p15:guide id="2" pos="264">
          <p15:clr>
            <a:srgbClr val="FBAE40"/>
          </p15:clr>
        </p15:guide>
        <p15:guide id="3" pos="549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header -white bckgrd w logo footer">
  <p:cSld name="2_title header -white bckgrd w logo footer">
    <p:spTree>
      <p:nvGrpSpPr>
        <p:cNvPr id="1" name="Shape 17"/>
        <p:cNvGrpSpPr/>
        <p:nvPr/>
      </p:nvGrpSpPr>
      <p:grpSpPr>
        <a:xfrm>
          <a:off x="0" y="0"/>
          <a:ext cx="0" cy="0"/>
          <a:chOff x="0" y="0"/>
          <a:chExt cx="0" cy="0"/>
        </a:xfrm>
      </p:grpSpPr>
      <p:sp>
        <p:nvSpPr>
          <p:cNvPr id="18" name="Google Shape;18;p43"/>
          <p:cNvSpPr txBox="1">
            <a:spLocks noGrp="1"/>
          </p:cNvSpPr>
          <p:nvPr>
            <p:ph type="title"/>
          </p:nvPr>
        </p:nvSpPr>
        <p:spPr>
          <a:xfrm>
            <a:off x="425038" y="597169"/>
            <a:ext cx="8251184" cy="523180"/>
          </a:xfrm>
          <a:prstGeom prst="rect">
            <a:avLst/>
          </a:prstGeom>
          <a:noFill/>
          <a:ln>
            <a:noFill/>
          </a:ln>
        </p:spPr>
        <p:txBody>
          <a:bodyPr spcFirstLastPara="1" wrap="square" lIns="0" tIns="45700" rIns="0" bIns="45700" anchor="t" anchorCtr="0">
            <a:spAutoFit/>
          </a:bodyPr>
          <a:lstStyle>
            <a:lvl1pPr lvl="0" algn="l">
              <a:lnSpc>
                <a:spcPct val="100000"/>
              </a:lnSpc>
              <a:spcBef>
                <a:spcPts val="0"/>
              </a:spcBef>
              <a:spcAft>
                <a:spcPts val="0"/>
              </a:spcAft>
              <a:buClr>
                <a:schemeClr val="dk2"/>
              </a:buClr>
              <a:buSzPts val="2700"/>
              <a:buFont typeface="Century Gothic"/>
              <a:buNone/>
              <a:defRPr sz="2800" b="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3"/>
          <p:cNvSpPr txBox="1">
            <a:spLocks noGrp="1"/>
          </p:cNvSpPr>
          <p:nvPr>
            <p:ph type="sldNum" idx="12"/>
          </p:nvPr>
        </p:nvSpPr>
        <p:spPr>
          <a:xfrm>
            <a:off x="7932935" y="4652648"/>
            <a:ext cx="791965" cy="273844"/>
          </a:xfrm>
          <a:prstGeom prst="rect">
            <a:avLst/>
          </a:prstGeom>
          <a:noFill/>
          <a:ln>
            <a:noFill/>
          </a:ln>
        </p:spPr>
        <p:txBody>
          <a:bodyPr spcFirstLastPara="1" wrap="square" lIns="0" tIns="4570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0" name="Google Shape;20;p43"/>
          <p:cNvPicPr preferRelativeResize="0"/>
          <p:nvPr/>
        </p:nvPicPr>
        <p:blipFill rotWithShape="1">
          <a:blip r:embed="rId2">
            <a:alphaModFix/>
          </a:blip>
          <a:srcRect/>
          <a:stretch/>
        </p:blipFill>
        <p:spPr>
          <a:xfrm>
            <a:off x="419100" y="4684304"/>
            <a:ext cx="704088" cy="277573"/>
          </a:xfrm>
          <a:prstGeom prst="rect">
            <a:avLst/>
          </a:prstGeom>
          <a:noFill/>
          <a:ln>
            <a:noFill/>
          </a:ln>
        </p:spPr>
      </p:pic>
      <p:cxnSp>
        <p:nvCxnSpPr>
          <p:cNvPr id="21" name="Google Shape;21;p43"/>
          <p:cNvCxnSpPr/>
          <p:nvPr/>
        </p:nvCxnSpPr>
        <p:spPr>
          <a:xfrm rot="10800000">
            <a:off x="425038" y="517398"/>
            <a:ext cx="466344" cy="0"/>
          </a:xfrm>
          <a:prstGeom prst="straightConnector1">
            <a:avLst/>
          </a:prstGeom>
          <a:noFill/>
          <a:ln w="38100" cap="rnd" cmpd="sng">
            <a:solidFill>
              <a:schemeClr val="accent1"/>
            </a:solidFill>
            <a:prstDash val="solid"/>
            <a:round/>
            <a:headEnd type="none" w="sm" len="sm"/>
            <a:tailEnd type="none" w="sm" len="sm"/>
          </a:ln>
        </p:spPr>
      </p:cxnSp>
      <p:sp>
        <p:nvSpPr>
          <p:cNvPr id="22" name="Google Shape;22;p43"/>
          <p:cNvSpPr txBox="1">
            <a:spLocks noGrp="1"/>
          </p:cNvSpPr>
          <p:nvPr>
            <p:ph type="body" idx="1"/>
          </p:nvPr>
        </p:nvSpPr>
        <p:spPr>
          <a:xfrm>
            <a:off x="425038" y="1428750"/>
            <a:ext cx="8143798" cy="1631216"/>
          </a:xfrm>
          <a:prstGeom prst="rect">
            <a:avLst/>
          </a:prstGeom>
          <a:noFill/>
          <a:ln>
            <a:noFill/>
          </a:ln>
        </p:spPr>
        <p:txBody>
          <a:bodyPr spcFirstLastPara="1" wrap="square" lIns="0" tIns="45700" rIns="91425" bIns="45700" anchor="t" anchorCtr="0">
            <a:spAutoFit/>
          </a:bodyPr>
          <a:lstStyle>
            <a:lvl1pPr marL="457200" marR="0" lvl="0" indent="-228600" algn="l" rtl="0">
              <a:lnSpc>
                <a:spcPct val="100000"/>
              </a:lnSpc>
              <a:spcBef>
                <a:spcPts val="0"/>
              </a:spcBef>
              <a:spcAft>
                <a:spcPts val="0"/>
              </a:spcAft>
              <a:buSzPts val="1400"/>
              <a:buNone/>
              <a:defRPr sz="1600" b="0" i="0" u="none" strike="noStrike" cap="none">
                <a:solidFill>
                  <a:srgbClr val="000000"/>
                </a:solidFill>
                <a:latin typeface="Arial"/>
                <a:ea typeface="Arial"/>
                <a:cs typeface="Arial"/>
                <a:sym typeface="Arial"/>
              </a:defRPr>
            </a:lvl1pPr>
            <a:lvl2pPr marL="914400" marR="0" lvl="1" indent="-228600" algn="l" rtl="0">
              <a:lnSpc>
                <a:spcPct val="100000"/>
              </a:lnSpc>
              <a:spcBef>
                <a:spcPts val="600"/>
              </a:spcBef>
              <a:spcAft>
                <a:spcPts val="0"/>
              </a:spcAft>
              <a:buSzPts val="1400"/>
              <a:buNone/>
              <a:defRPr sz="1600" b="0" i="0" u="none" strike="noStrike" cap="none">
                <a:solidFill>
                  <a:srgbClr val="000000"/>
                </a:solidFill>
                <a:latin typeface="Arial"/>
                <a:ea typeface="Arial"/>
                <a:cs typeface="Arial"/>
                <a:sym typeface="Arial"/>
              </a:defRPr>
            </a:lvl2pPr>
            <a:lvl3pPr marL="1371600" marR="0" lvl="2" indent="-228600" algn="l" rtl="0">
              <a:lnSpc>
                <a:spcPct val="100000"/>
              </a:lnSpc>
              <a:spcBef>
                <a:spcPts val="600"/>
              </a:spcBef>
              <a:spcAft>
                <a:spcPts val="0"/>
              </a:spcAft>
              <a:buSzPts val="1400"/>
              <a:buNone/>
              <a:defRPr sz="1600" b="0" i="0" u="none" strike="noStrike" cap="none">
                <a:solidFill>
                  <a:srgbClr val="000000"/>
                </a:solidFill>
                <a:latin typeface="Arial"/>
                <a:ea typeface="Arial"/>
                <a:cs typeface="Arial"/>
                <a:sym typeface="Arial"/>
              </a:defRPr>
            </a:lvl3pPr>
            <a:lvl4pPr marL="1828800" marR="0" lvl="3" indent="-228600" algn="l" rtl="0">
              <a:lnSpc>
                <a:spcPct val="100000"/>
              </a:lnSpc>
              <a:spcBef>
                <a:spcPts val="600"/>
              </a:spcBef>
              <a:spcAft>
                <a:spcPts val="0"/>
              </a:spcAft>
              <a:buSzPts val="1400"/>
              <a:buNone/>
              <a:defRPr sz="1600" b="0" i="0" u="none" strike="noStrike" cap="none">
                <a:solidFill>
                  <a:srgbClr val="000000"/>
                </a:solidFill>
                <a:latin typeface="Arial"/>
                <a:ea typeface="Arial"/>
                <a:cs typeface="Arial"/>
                <a:sym typeface="Arial"/>
              </a:defRPr>
            </a:lvl4pPr>
            <a:lvl5pPr marL="2286000" marR="0" lvl="4" indent="-228600" algn="l" rtl="0">
              <a:lnSpc>
                <a:spcPct val="100000"/>
              </a:lnSpc>
              <a:spcBef>
                <a:spcPts val="600"/>
              </a:spcBef>
              <a:spcAft>
                <a:spcPts val="0"/>
              </a:spcAft>
              <a:buSzPts val="1400"/>
              <a:buNone/>
              <a:defRPr sz="1600" b="0" i="0" u="none" strike="noStrike" cap="none">
                <a:solidFill>
                  <a:srgbClr val="000000"/>
                </a:solidFill>
                <a:latin typeface="Arial"/>
                <a:ea typeface="Arial"/>
                <a:cs typeface="Arial"/>
                <a:sym typeface="Arial"/>
              </a:defRPr>
            </a:lvl5pPr>
            <a:lvl6pPr marL="2743200" marR="0" lvl="5" indent="-228600" algn="l" rtl="0">
              <a:lnSpc>
                <a:spcPct val="100000"/>
              </a:lnSpc>
              <a:spcBef>
                <a:spcPts val="60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372">
          <p15:clr>
            <a:srgbClr val="FBAE40"/>
          </p15:clr>
        </p15:guide>
        <p15:guide id="2" pos="120">
          <p15:clr>
            <a:srgbClr val="FBAE40"/>
          </p15:clr>
        </p15:guide>
        <p15:guide id="3" pos="549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rgbClr val="0C0C0C"/>
        </a:solidFill>
        <a:effectLst/>
      </p:bgPr>
    </p:bg>
    <p:spTree>
      <p:nvGrpSpPr>
        <p:cNvPr id="1" name="Shape 23"/>
        <p:cNvGrpSpPr/>
        <p:nvPr/>
      </p:nvGrpSpPr>
      <p:grpSpPr>
        <a:xfrm>
          <a:off x="0" y="0"/>
          <a:ext cx="0" cy="0"/>
          <a:chOff x="0" y="0"/>
          <a:chExt cx="0" cy="0"/>
        </a:xfrm>
      </p:grpSpPr>
      <p:sp>
        <p:nvSpPr>
          <p:cNvPr id="24" name="Google Shape;24;p44"/>
          <p:cNvSpPr txBox="1">
            <a:spLocks noGrp="1"/>
          </p:cNvSpPr>
          <p:nvPr>
            <p:ph type="title"/>
          </p:nvPr>
        </p:nvSpPr>
        <p:spPr>
          <a:xfrm>
            <a:off x="426573" y="661013"/>
            <a:ext cx="7886700" cy="430887"/>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SzPts val="1400"/>
              <a:buNone/>
              <a:defRPr sz="2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4"/>
          <p:cNvSpPr txBox="1">
            <a:spLocks noGrp="1"/>
          </p:cNvSpPr>
          <p:nvPr>
            <p:ph type="sldNum" idx="12"/>
          </p:nvPr>
        </p:nvSpPr>
        <p:spPr>
          <a:xfrm>
            <a:off x="7856735" y="4772739"/>
            <a:ext cx="791965" cy="123111"/>
          </a:xfrm>
          <a:prstGeom prst="rect">
            <a:avLst/>
          </a:prstGeom>
          <a:noFill/>
          <a:ln>
            <a:noFill/>
          </a:ln>
        </p:spPr>
        <p:txBody>
          <a:bodyPr spcFirstLastPara="1" wrap="square" lIns="91425" tIns="0" rIns="0" bIns="0" anchor="ctr" anchorCtr="0">
            <a:sp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US"/>
              <a:t>‹#›</a:t>
            </a:fld>
            <a:endParaRPr/>
          </a:p>
        </p:txBody>
      </p:sp>
      <p:pic>
        <p:nvPicPr>
          <p:cNvPr id="26" name="Google Shape;26;p44"/>
          <p:cNvPicPr preferRelativeResize="0"/>
          <p:nvPr/>
        </p:nvPicPr>
        <p:blipFill rotWithShape="1">
          <a:blip r:embed="rId2">
            <a:alphaModFix/>
          </a:blip>
          <a:srcRect/>
          <a:stretch/>
        </p:blipFill>
        <p:spPr>
          <a:xfrm>
            <a:off x="419100" y="4680863"/>
            <a:ext cx="704088" cy="27757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Break_3">
  <p:cSld name="1_SectionBreak_3">
    <p:bg>
      <p:bgPr>
        <a:solidFill>
          <a:schemeClr val="accent1"/>
        </a:solidFill>
        <a:effectLst/>
      </p:bgPr>
    </p:bg>
    <p:spTree>
      <p:nvGrpSpPr>
        <p:cNvPr id="1" name="Shape 27"/>
        <p:cNvGrpSpPr/>
        <p:nvPr/>
      </p:nvGrpSpPr>
      <p:grpSpPr>
        <a:xfrm>
          <a:off x="0" y="0"/>
          <a:ext cx="0" cy="0"/>
          <a:chOff x="0" y="0"/>
          <a:chExt cx="0" cy="0"/>
        </a:xfrm>
      </p:grpSpPr>
      <p:sp>
        <p:nvSpPr>
          <p:cNvPr id="28" name="Google Shape;28;p20"/>
          <p:cNvSpPr txBox="1">
            <a:spLocks noGrp="1"/>
          </p:cNvSpPr>
          <p:nvPr>
            <p:ph type="title"/>
          </p:nvPr>
        </p:nvSpPr>
        <p:spPr>
          <a:xfrm>
            <a:off x="434639" y="2279382"/>
            <a:ext cx="8454571" cy="584735"/>
          </a:xfrm>
          <a:prstGeom prst="rect">
            <a:avLst/>
          </a:prstGeom>
          <a:noFill/>
          <a:ln>
            <a:noFill/>
          </a:ln>
        </p:spPr>
        <p:txBody>
          <a:bodyPr spcFirstLastPara="1" wrap="square" lIns="0" tIns="45700" rIns="91425" bIns="45700" anchor="ctr" anchorCtr="0">
            <a:spAutoFit/>
          </a:bodyPr>
          <a:lstStyle>
            <a:lvl1pPr lvl="0" algn="l">
              <a:lnSpc>
                <a:spcPct val="100000"/>
              </a:lnSpc>
              <a:spcBef>
                <a:spcPts val="0"/>
              </a:spcBef>
              <a:spcAft>
                <a:spcPts val="0"/>
              </a:spcAft>
              <a:buClr>
                <a:schemeClr val="lt1"/>
              </a:buClr>
              <a:buSzPts val="3200"/>
              <a:buFont typeface="Century Gothic"/>
              <a:buNone/>
              <a:defRPr sz="3200"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Break_2">
  <p:cSld name="SectionBreak_2">
    <p:bg>
      <p:bgPr>
        <a:solidFill>
          <a:schemeClr val="dk2"/>
        </a:solidFill>
        <a:effectLst/>
      </p:bgPr>
    </p:bg>
    <p:spTree>
      <p:nvGrpSpPr>
        <p:cNvPr id="1" name="Shape 29"/>
        <p:cNvGrpSpPr/>
        <p:nvPr/>
      </p:nvGrpSpPr>
      <p:grpSpPr>
        <a:xfrm>
          <a:off x="0" y="0"/>
          <a:ext cx="0" cy="0"/>
          <a:chOff x="0" y="0"/>
          <a:chExt cx="0" cy="0"/>
        </a:xfrm>
      </p:grpSpPr>
      <p:sp>
        <p:nvSpPr>
          <p:cNvPr id="30" name="Google Shape;30;p19"/>
          <p:cNvSpPr txBox="1">
            <a:spLocks noGrp="1"/>
          </p:cNvSpPr>
          <p:nvPr>
            <p:ph type="title"/>
          </p:nvPr>
        </p:nvSpPr>
        <p:spPr>
          <a:xfrm>
            <a:off x="415109" y="2289542"/>
            <a:ext cx="8454571" cy="584735"/>
          </a:xfrm>
          <a:prstGeom prst="rect">
            <a:avLst/>
          </a:prstGeom>
          <a:noFill/>
          <a:ln>
            <a:noFill/>
          </a:ln>
        </p:spPr>
        <p:txBody>
          <a:bodyPr spcFirstLastPara="1" wrap="square" lIns="0" tIns="45700" rIns="91425" bIns="45700" anchor="ctr" anchorCtr="0">
            <a:spAutoFit/>
          </a:bodyPr>
          <a:lstStyle>
            <a:lvl1pPr lvl="0" algn="l">
              <a:lnSpc>
                <a:spcPct val="100000"/>
              </a:lnSpc>
              <a:spcBef>
                <a:spcPts val="0"/>
              </a:spcBef>
              <a:spcAft>
                <a:spcPts val="0"/>
              </a:spcAft>
              <a:buClr>
                <a:schemeClr val="lt1"/>
              </a:buClr>
              <a:buSzPts val="3200"/>
              <a:buFont typeface="Century Gothic"/>
              <a:buNone/>
              <a:defRPr sz="3200"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sldNum" idx="12"/>
          </p:nvPr>
        </p:nvSpPr>
        <p:spPr>
          <a:xfrm>
            <a:off x="7856735" y="4772739"/>
            <a:ext cx="791965" cy="123111"/>
          </a:xfrm>
          <a:prstGeom prst="rect">
            <a:avLst/>
          </a:prstGeom>
          <a:noFill/>
          <a:ln>
            <a:noFill/>
          </a:ln>
        </p:spPr>
        <p:txBody>
          <a:bodyPr spcFirstLastPara="1" wrap="square" lIns="91425" tIns="0" rIns="0" bIns="0" anchor="ctr" anchorCtr="0">
            <a:spAutoFit/>
          </a:bodyPr>
          <a:lstStyle>
            <a:lvl1pPr marL="0" marR="0" lvl="0" indent="0" algn="r" rtl="0">
              <a:lnSpc>
                <a:spcPct val="100000"/>
              </a:lnSpc>
              <a:spcBef>
                <a:spcPts val="0"/>
              </a:spcBef>
              <a:spcAft>
                <a:spcPts val="0"/>
              </a:spcAft>
              <a:buClr>
                <a:srgbClr val="000000"/>
              </a:buClr>
              <a:buSzPts val="1200"/>
              <a:buFont typeface="Arial"/>
              <a:buNone/>
              <a:defRPr sz="8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8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8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8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8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8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8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8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 name="Google Shape;11;p13"/>
          <p:cNvSpPr txBox="1">
            <a:spLocks noGrp="1"/>
          </p:cNvSpPr>
          <p:nvPr>
            <p:ph type="title"/>
          </p:nvPr>
        </p:nvSpPr>
        <p:spPr>
          <a:xfrm>
            <a:off x="419100" y="691790"/>
            <a:ext cx="7886700" cy="369332"/>
          </a:xfrm>
          <a:prstGeom prst="rect">
            <a:avLst/>
          </a:prstGeom>
          <a:noFill/>
          <a:ln>
            <a:noFill/>
          </a:ln>
        </p:spPr>
        <p:txBody>
          <a:bodyPr spcFirstLastPara="1" wrap="square" lIns="0" tIns="0" rIns="0" bIns="0" anchor="ctr" anchorCtr="0">
            <a:spAutoFit/>
          </a:bodyPr>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72">
          <p15:clr>
            <a:srgbClr val="F26B43"/>
          </p15:clr>
        </p15:guide>
        <p15:guide id="2" pos="264">
          <p15:clr>
            <a:srgbClr val="F26B43"/>
          </p15:clr>
        </p15:guide>
        <p15:guide id="3" pos="5448">
          <p15:clr>
            <a:srgbClr val="F26B43"/>
          </p15:clr>
        </p15:guide>
        <p15:guide id="4" orient="horz" pos="3084">
          <p15:clr>
            <a:srgbClr val="F26B43"/>
          </p15:clr>
        </p15:guide>
        <p15:guide id="5" orient="horz" pos="3036">
          <p15:clr>
            <a:srgbClr val="F26B43"/>
          </p15:clr>
        </p15:guide>
        <p15:guide id="6" orient="horz" pos="70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chart" Target="../charts/char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grpSp>
        <p:nvGrpSpPr>
          <p:cNvPr id="36" name="Google Shape;36;p22"/>
          <p:cNvGrpSpPr/>
          <p:nvPr/>
        </p:nvGrpSpPr>
        <p:grpSpPr>
          <a:xfrm>
            <a:off x="1204899" y="1510455"/>
            <a:ext cx="6785002" cy="1668592"/>
            <a:chOff x="1179499" y="1630682"/>
            <a:chExt cx="6785002" cy="1668592"/>
          </a:xfrm>
        </p:grpSpPr>
        <p:sp>
          <p:nvSpPr>
            <p:cNvPr id="37" name="Google Shape;37;p22"/>
            <p:cNvSpPr txBox="1"/>
            <p:nvPr/>
          </p:nvSpPr>
          <p:spPr>
            <a:xfrm>
              <a:off x="1179499" y="2776094"/>
              <a:ext cx="6785002"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Arial"/>
                  <a:ea typeface="Arial"/>
                  <a:cs typeface="Arial"/>
                  <a:sym typeface="Arial"/>
                </a:rPr>
                <a:t>Re-Imagine Your HCP Advertising</a:t>
              </a:r>
              <a:endParaRPr sz="2800" b="1" i="0" u="none" strike="noStrike" cap="none">
                <a:solidFill>
                  <a:schemeClr val="lt1"/>
                </a:solidFill>
                <a:latin typeface="Arial"/>
                <a:ea typeface="Arial"/>
                <a:cs typeface="Arial"/>
                <a:sym typeface="Arial"/>
              </a:endParaRPr>
            </a:p>
          </p:txBody>
        </p:sp>
        <p:grpSp>
          <p:nvGrpSpPr>
            <p:cNvPr id="38" name="Google Shape;38;p22"/>
            <p:cNvGrpSpPr/>
            <p:nvPr/>
          </p:nvGrpSpPr>
          <p:grpSpPr>
            <a:xfrm>
              <a:off x="3181677" y="1630682"/>
              <a:ext cx="2780646" cy="939724"/>
              <a:chOff x="3173610" y="1630682"/>
              <a:chExt cx="2780646" cy="939724"/>
            </a:xfrm>
          </p:grpSpPr>
          <p:grpSp>
            <p:nvGrpSpPr>
              <p:cNvPr id="39" name="Google Shape;39;p22"/>
              <p:cNvGrpSpPr/>
              <p:nvPr/>
            </p:nvGrpSpPr>
            <p:grpSpPr>
              <a:xfrm>
                <a:off x="3173610" y="1831184"/>
                <a:ext cx="2780646" cy="739222"/>
                <a:chOff x="3173610" y="1831184"/>
                <a:chExt cx="2780646" cy="739222"/>
              </a:xfrm>
            </p:grpSpPr>
            <p:sp>
              <p:nvSpPr>
                <p:cNvPr id="40" name="Google Shape;40;p22"/>
                <p:cNvSpPr/>
                <p:nvPr/>
              </p:nvSpPr>
              <p:spPr>
                <a:xfrm>
                  <a:off x="3173610" y="1833209"/>
                  <a:ext cx="432842" cy="548847"/>
                </a:xfrm>
                <a:custGeom>
                  <a:avLst/>
                  <a:gdLst/>
                  <a:ahLst/>
                  <a:cxnLst/>
                  <a:rect l="l" t="t" r="r" b="b"/>
                  <a:pathLst>
                    <a:path w="432842" h="548847" extrusionOk="0">
                      <a:moveTo>
                        <a:pt x="239733" y="212653"/>
                      </a:moveTo>
                      <a:cubicBezTo>
                        <a:pt x="176718" y="196451"/>
                        <a:pt x="136064" y="180249"/>
                        <a:pt x="136064" y="159996"/>
                      </a:cubicBezTo>
                      <a:lnTo>
                        <a:pt x="136064" y="157971"/>
                      </a:lnTo>
                      <a:cubicBezTo>
                        <a:pt x="136064" y="135693"/>
                        <a:pt x="168587" y="113415"/>
                        <a:pt x="219406" y="113415"/>
                      </a:cubicBezTo>
                      <a:cubicBezTo>
                        <a:pt x="255995" y="113415"/>
                        <a:pt x="298682" y="127592"/>
                        <a:pt x="333239" y="151895"/>
                      </a:cubicBezTo>
                      <a:cubicBezTo>
                        <a:pt x="343402" y="159996"/>
                        <a:pt x="357631" y="162021"/>
                        <a:pt x="369828" y="159996"/>
                      </a:cubicBezTo>
                      <a:cubicBezTo>
                        <a:pt x="382024" y="157971"/>
                        <a:pt x="394220" y="149870"/>
                        <a:pt x="402351" y="139743"/>
                      </a:cubicBezTo>
                      <a:lnTo>
                        <a:pt x="412515" y="123541"/>
                      </a:lnTo>
                      <a:cubicBezTo>
                        <a:pt x="426744" y="101263"/>
                        <a:pt x="420646" y="72910"/>
                        <a:pt x="400319" y="56708"/>
                      </a:cubicBezTo>
                      <a:cubicBezTo>
                        <a:pt x="347468" y="20253"/>
                        <a:pt x="282420" y="0"/>
                        <a:pt x="219406" y="0"/>
                      </a:cubicBezTo>
                      <a:cubicBezTo>
                        <a:pt x="103540" y="0"/>
                        <a:pt x="18165" y="66834"/>
                        <a:pt x="18165" y="157971"/>
                      </a:cubicBezTo>
                      <a:lnTo>
                        <a:pt x="18165" y="159996"/>
                      </a:lnTo>
                      <a:cubicBezTo>
                        <a:pt x="18165" y="269361"/>
                        <a:pt x="127933" y="299740"/>
                        <a:pt x="207209" y="324043"/>
                      </a:cubicBezTo>
                      <a:lnTo>
                        <a:pt x="211275" y="326068"/>
                      </a:lnTo>
                      <a:cubicBezTo>
                        <a:pt x="284453" y="346321"/>
                        <a:pt x="314944" y="358472"/>
                        <a:pt x="314944" y="384801"/>
                      </a:cubicBezTo>
                      <a:lnTo>
                        <a:pt x="314944" y="386826"/>
                      </a:lnTo>
                      <a:cubicBezTo>
                        <a:pt x="314944" y="413155"/>
                        <a:pt x="276322" y="435432"/>
                        <a:pt x="225504" y="435432"/>
                      </a:cubicBezTo>
                      <a:cubicBezTo>
                        <a:pt x="178751" y="435432"/>
                        <a:pt x="127933" y="417205"/>
                        <a:pt x="91344" y="384801"/>
                      </a:cubicBezTo>
                      <a:cubicBezTo>
                        <a:pt x="81180" y="376700"/>
                        <a:pt x="66951" y="372649"/>
                        <a:pt x="54754" y="374674"/>
                      </a:cubicBezTo>
                      <a:cubicBezTo>
                        <a:pt x="42558" y="376700"/>
                        <a:pt x="30362" y="382776"/>
                        <a:pt x="22231" y="392902"/>
                      </a:cubicBezTo>
                      <a:lnTo>
                        <a:pt x="10034" y="407079"/>
                      </a:lnTo>
                      <a:cubicBezTo>
                        <a:pt x="-6228" y="427331"/>
                        <a:pt x="-2162" y="457710"/>
                        <a:pt x="18165" y="473913"/>
                      </a:cubicBezTo>
                      <a:cubicBezTo>
                        <a:pt x="75082" y="520494"/>
                        <a:pt x="152325" y="548848"/>
                        <a:pt x="225504" y="548848"/>
                      </a:cubicBezTo>
                      <a:cubicBezTo>
                        <a:pt x="345435" y="548848"/>
                        <a:pt x="432842" y="479988"/>
                        <a:pt x="432842" y="384801"/>
                      </a:cubicBezTo>
                      <a:lnTo>
                        <a:pt x="432842" y="382776"/>
                      </a:lnTo>
                      <a:cubicBezTo>
                        <a:pt x="432842" y="265310"/>
                        <a:pt x="316977" y="234931"/>
                        <a:pt x="239733" y="212653"/>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22"/>
                <p:cNvSpPr/>
                <p:nvPr/>
              </p:nvSpPr>
              <p:spPr>
                <a:xfrm>
                  <a:off x="3640105" y="1839285"/>
                  <a:ext cx="716424" cy="542771"/>
                </a:xfrm>
                <a:custGeom>
                  <a:avLst/>
                  <a:gdLst/>
                  <a:ahLst/>
                  <a:cxnLst/>
                  <a:rect l="l" t="t" r="r" b="b"/>
                  <a:pathLst>
                    <a:path w="716424" h="542771" extrusionOk="0">
                      <a:moveTo>
                        <a:pt x="708294" y="22278"/>
                      </a:moveTo>
                      <a:cubicBezTo>
                        <a:pt x="700163" y="10126"/>
                        <a:pt x="683901" y="2025"/>
                        <a:pt x="669672" y="2025"/>
                      </a:cubicBezTo>
                      <a:lnTo>
                        <a:pt x="651377" y="2025"/>
                      </a:lnTo>
                      <a:cubicBezTo>
                        <a:pt x="631050" y="2025"/>
                        <a:pt x="612755" y="14177"/>
                        <a:pt x="604625" y="34430"/>
                      </a:cubicBezTo>
                      <a:lnTo>
                        <a:pt x="507053" y="311891"/>
                      </a:lnTo>
                      <a:lnTo>
                        <a:pt x="411515" y="32404"/>
                      </a:lnTo>
                      <a:cubicBezTo>
                        <a:pt x="405417" y="12152"/>
                        <a:pt x="387122" y="0"/>
                        <a:pt x="364762" y="0"/>
                      </a:cubicBezTo>
                      <a:lnTo>
                        <a:pt x="350533" y="0"/>
                      </a:lnTo>
                      <a:cubicBezTo>
                        <a:pt x="330206" y="0"/>
                        <a:pt x="311911" y="12152"/>
                        <a:pt x="303780" y="32404"/>
                      </a:cubicBezTo>
                      <a:lnTo>
                        <a:pt x="208242" y="311891"/>
                      </a:lnTo>
                      <a:lnTo>
                        <a:pt x="112704" y="34430"/>
                      </a:lnTo>
                      <a:cubicBezTo>
                        <a:pt x="106605" y="14177"/>
                        <a:pt x="88311" y="2025"/>
                        <a:pt x="65951" y="2025"/>
                      </a:cubicBezTo>
                      <a:lnTo>
                        <a:pt x="47656" y="2025"/>
                      </a:lnTo>
                      <a:cubicBezTo>
                        <a:pt x="31394" y="2025"/>
                        <a:pt x="17165" y="10126"/>
                        <a:pt x="9034" y="22278"/>
                      </a:cubicBezTo>
                      <a:cubicBezTo>
                        <a:pt x="903" y="34430"/>
                        <a:pt x="-3162" y="50632"/>
                        <a:pt x="2936" y="66834"/>
                      </a:cubicBezTo>
                      <a:lnTo>
                        <a:pt x="155391" y="510367"/>
                      </a:lnTo>
                      <a:cubicBezTo>
                        <a:pt x="161489" y="530620"/>
                        <a:pt x="179784" y="542772"/>
                        <a:pt x="202144" y="542772"/>
                      </a:cubicBezTo>
                      <a:lnTo>
                        <a:pt x="216373" y="542772"/>
                      </a:lnTo>
                      <a:cubicBezTo>
                        <a:pt x="236700" y="542772"/>
                        <a:pt x="254995" y="530620"/>
                        <a:pt x="263126" y="510367"/>
                      </a:cubicBezTo>
                      <a:lnTo>
                        <a:pt x="358664" y="224805"/>
                      </a:lnTo>
                      <a:lnTo>
                        <a:pt x="454202" y="510367"/>
                      </a:lnTo>
                      <a:cubicBezTo>
                        <a:pt x="460301" y="530620"/>
                        <a:pt x="478595" y="542772"/>
                        <a:pt x="500955" y="542772"/>
                      </a:cubicBezTo>
                      <a:lnTo>
                        <a:pt x="515184" y="542772"/>
                      </a:lnTo>
                      <a:cubicBezTo>
                        <a:pt x="535512" y="542772"/>
                        <a:pt x="553806" y="530620"/>
                        <a:pt x="561937" y="510367"/>
                      </a:cubicBezTo>
                      <a:lnTo>
                        <a:pt x="714392" y="66834"/>
                      </a:lnTo>
                      <a:cubicBezTo>
                        <a:pt x="718457" y="50632"/>
                        <a:pt x="716425" y="34430"/>
                        <a:pt x="708294" y="22278"/>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22"/>
                <p:cNvSpPr/>
                <p:nvPr/>
              </p:nvSpPr>
              <p:spPr>
                <a:xfrm>
                  <a:off x="5419648" y="1831184"/>
                  <a:ext cx="534608" cy="739222"/>
                </a:xfrm>
                <a:custGeom>
                  <a:avLst/>
                  <a:gdLst/>
                  <a:ahLst/>
                  <a:cxnLst/>
                  <a:rect l="l" t="t" r="r" b="b"/>
                  <a:pathLst>
                    <a:path w="534608" h="739222" extrusionOk="0">
                      <a:moveTo>
                        <a:pt x="268321" y="0"/>
                      </a:moveTo>
                      <a:cubicBezTo>
                        <a:pt x="209371" y="0"/>
                        <a:pt x="156520" y="18227"/>
                        <a:pt x="113833" y="48606"/>
                      </a:cubicBezTo>
                      <a:cubicBezTo>
                        <a:pt x="109768" y="26328"/>
                        <a:pt x="89440" y="10126"/>
                        <a:pt x="67080" y="10126"/>
                      </a:cubicBezTo>
                      <a:lnTo>
                        <a:pt x="48786" y="10126"/>
                      </a:lnTo>
                      <a:cubicBezTo>
                        <a:pt x="22360" y="10126"/>
                        <a:pt x="0" y="32404"/>
                        <a:pt x="0" y="58733"/>
                      </a:cubicBezTo>
                      <a:lnTo>
                        <a:pt x="0" y="690616"/>
                      </a:lnTo>
                      <a:cubicBezTo>
                        <a:pt x="0" y="716945"/>
                        <a:pt x="22360" y="739223"/>
                        <a:pt x="48786" y="739223"/>
                      </a:cubicBezTo>
                      <a:lnTo>
                        <a:pt x="67080" y="739223"/>
                      </a:lnTo>
                      <a:cubicBezTo>
                        <a:pt x="93506" y="739223"/>
                        <a:pt x="115866" y="716945"/>
                        <a:pt x="115866" y="690616"/>
                      </a:cubicBezTo>
                      <a:lnTo>
                        <a:pt x="115866" y="504292"/>
                      </a:lnTo>
                      <a:cubicBezTo>
                        <a:pt x="158553" y="534671"/>
                        <a:pt x="211404" y="550873"/>
                        <a:pt x="268321" y="550873"/>
                      </a:cubicBezTo>
                      <a:cubicBezTo>
                        <a:pt x="418743" y="550873"/>
                        <a:pt x="534608" y="429357"/>
                        <a:pt x="534608" y="275436"/>
                      </a:cubicBezTo>
                      <a:lnTo>
                        <a:pt x="534608" y="273411"/>
                      </a:lnTo>
                      <a:cubicBezTo>
                        <a:pt x="534608" y="121516"/>
                        <a:pt x="416710" y="0"/>
                        <a:pt x="268321" y="0"/>
                      </a:cubicBezTo>
                      <a:moveTo>
                        <a:pt x="266288" y="115440"/>
                      </a:moveTo>
                      <a:cubicBezTo>
                        <a:pt x="353695" y="115440"/>
                        <a:pt x="418743" y="184299"/>
                        <a:pt x="418743" y="277462"/>
                      </a:cubicBezTo>
                      <a:lnTo>
                        <a:pt x="418743" y="279487"/>
                      </a:lnTo>
                      <a:cubicBezTo>
                        <a:pt x="418743" y="374674"/>
                        <a:pt x="355728" y="439483"/>
                        <a:pt x="266288" y="439483"/>
                      </a:cubicBezTo>
                      <a:cubicBezTo>
                        <a:pt x="180913" y="439483"/>
                        <a:pt x="113833" y="368599"/>
                        <a:pt x="113833" y="277462"/>
                      </a:cubicBezTo>
                      <a:lnTo>
                        <a:pt x="113833" y="275436"/>
                      </a:lnTo>
                      <a:cubicBezTo>
                        <a:pt x="113833" y="184299"/>
                        <a:pt x="178880" y="115440"/>
                        <a:pt x="266288" y="115440"/>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22"/>
                <p:cNvSpPr/>
                <p:nvPr/>
              </p:nvSpPr>
              <p:spPr>
                <a:xfrm>
                  <a:off x="4372792" y="1835234"/>
                  <a:ext cx="977743" cy="544796"/>
                </a:xfrm>
                <a:custGeom>
                  <a:avLst/>
                  <a:gdLst/>
                  <a:ahLst/>
                  <a:cxnLst/>
                  <a:rect l="l" t="t" r="r" b="b"/>
                  <a:pathLst>
                    <a:path w="977743" h="544796" extrusionOk="0">
                      <a:moveTo>
                        <a:pt x="701292" y="0"/>
                      </a:moveTo>
                      <a:cubicBezTo>
                        <a:pt x="626081" y="0"/>
                        <a:pt x="563067" y="24303"/>
                        <a:pt x="516314" y="68859"/>
                      </a:cubicBezTo>
                      <a:cubicBezTo>
                        <a:pt x="469561" y="113415"/>
                        <a:pt x="441103" y="180249"/>
                        <a:pt x="428906" y="263285"/>
                      </a:cubicBezTo>
                      <a:cubicBezTo>
                        <a:pt x="416710" y="338220"/>
                        <a:pt x="382153" y="425306"/>
                        <a:pt x="272386" y="425306"/>
                      </a:cubicBezTo>
                      <a:cubicBezTo>
                        <a:pt x="187011" y="425306"/>
                        <a:pt x="117898" y="356447"/>
                        <a:pt x="117898" y="271386"/>
                      </a:cubicBezTo>
                      <a:cubicBezTo>
                        <a:pt x="117898" y="230880"/>
                        <a:pt x="134160" y="190375"/>
                        <a:pt x="162618" y="162021"/>
                      </a:cubicBezTo>
                      <a:cubicBezTo>
                        <a:pt x="191077" y="133668"/>
                        <a:pt x="229699" y="117466"/>
                        <a:pt x="272386" y="117466"/>
                      </a:cubicBezTo>
                      <a:lnTo>
                        <a:pt x="272386" y="113415"/>
                      </a:lnTo>
                      <a:lnTo>
                        <a:pt x="272386" y="117466"/>
                      </a:lnTo>
                      <a:cubicBezTo>
                        <a:pt x="298811" y="117466"/>
                        <a:pt x="321171" y="123541"/>
                        <a:pt x="333368" y="129617"/>
                      </a:cubicBezTo>
                      <a:cubicBezTo>
                        <a:pt x="335401" y="131642"/>
                        <a:pt x="337433" y="131642"/>
                        <a:pt x="339466" y="133668"/>
                      </a:cubicBezTo>
                      <a:cubicBezTo>
                        <a:pt x="343531" y="135693"/>
                        <a:pt x="349630" y="137718"/>
                        <a:pt x="355728" y="139743"/>
                      </a:cubicBezTo>
                      <a:cubicBezTo>
                        <a:pt x="380121" y="145819"/>
                        <a:pt x="402481" y="137718"/>
                        <a:pt x="418743" y="117466"/>
                      </a:cubicBezTo>
                      <a:cubicBezTo>
                        <a:pt x="435004" y="95188"/>
                        <a:pt x="435004" y="68859"/>
                        <a:pt x="420775" y="48606"/>
                      </a:cubicBezTo>
                      <a:cubicBezTo>
                        <a:pt x="412644" y="36455"/>
                        <a:pt x="402481" y="30379"/>
                        <a:pt x="384186" y="22278"/>
                      </a:cubicBezTo>
                      <a:cubicBezTo>
                        <a:pt x="351662" y="8101"/>
                        <a:pt x="319139" y="0"/>
                        <a:pt x="272386" y="0"/>
                      </a:cubicBezTo>
                      <a:cubicBezTo>
                        <a:pt x="199208" y="0"/>
                        <a:pt x="130095" y="28354"/>
                        <a:pt x="79276" y="81011"/>
                      </a:cubicBezTo>
                      <a:cubicBezTo>
                        <a:pt x="28458" y="131642"/>
                        <a:pt x="0" y="200501"/>
                        <a:pt x="0" y="273411"/>
                      </a:cubicBezTo>
                      <a:cubicBezTo>
                        <a:pt x="0" y="423281"/>
                        <a:pt x="121964" y="544797"/>
                        <a:pt x="272386" y="544797"/>
                      </a:cubicBezTo>
                      <a:cubicBezTo>
                        <a:pt x="345564" y="544797"/>
                        <a:pt x="410612" y="518468"/>
                        <a:pt x="459397" y="469862"/>
                      </a:cubicBezTo>
                      <a:cubicBezTo>
                        <a:pt x="504117" y="423281"/>
                        <a:pt x="534608" y="360498"/>
                        <a:pt x="546805" y="281512"/>
                      </a:cubicBezTo>
                      <a:lnTo>
                        <a:pt x="546805" y="281512"/>
                      </a:lnTo>
                      <a:cubicBezTo>
                        <a:pt x="554936" y="226830"/>
                        <a:pt x="571197" y="184299"/>
                        <a:pt x="597623" y="157971"/>
                      </a:cubicBezTo>
                      <a:cubicBezTo>
                        <a:pt x="622016" y="131642"/>
                        <a:pt x="656572" y="119491"/>
                        <a:pt x="703325" y="119491"/>
                      </a:cubicBezTo>
                      <a:cubicBezTo>
                        <a:pt x="788700" y="119491"/>
                        <a:pt x="857813" y="188350"/>
                        <a:pt x="857813" y="273411"/>
                      </a:cubicBezTo>
                      <a:cubicBezTo>
                        <a:pt x="857813" y="358472"/>
                        <a:pt x="788700" y="427331"/>
                        <a:pt x="703325" y="427331"/>
                      </a:cubicBezTo>
                      <a:cubicBezTo>
                        <a:pt x="674867" y="427331"/>
                        <a:pt x="660638" y="421256"/>
                        <a:pt x="640310" y="413155"/>
                      </a:cubicBezTo>
                      <a:lnTo>
                        <a:pt x="640310" y="413155"/>
                      </a:lnTo>
                      <a:cubicBezTo>
                        <a:pt x="628114" y="409104"/>
                        <a:pt x="617950" y="403028"/>
                        <a:pt x="603721" y="405054"/>
                      </a:cubicBezTo>
                      <a:cubicBezTo>
                        <a:pt x="587459" y="407079"/>
                        <a:pt x="573230" y="415180"/>
                        <a:pt x="563067" y="427331"/>
                      </a:cubicBezTo>
                      <a:cubicBezTo>
                        <a:pt x="550870" y="441508"/>
                        <a:pt x="546805" y="457710"/>
                        <a:pt x="550870" y="475938"/>
                      </a:cubicBezTo>
                      <a:cubicBezTo>
                        <a:pt x="554936" y="500241"/>
                        <a:pt x="571197" y="512393"/>
                        <a:pt x="597623" y="526570"/>
                      </a:cubicBezTo>
                      <a:cubicBezTo>
                        <a:pt x="617950" y="536696"/>
                        <a:pt x="644376" y="544797"/>
                        <a:pt x="701292" y="544797"/>
                      </a:cubicBezTo>
                      <a:lnTo>
                        <a:pt x="703325" y="544797"/>
                      </a:lnTo>
                      <a:cubicBezTo>
                        <a:pt x="780569" y="544797"/>
                        <a:pt x="849682" y="516443"/>
                        <a:pt x="900500" y="463786"/>
                      </a:cubicBezTo>
                      <a:cubicBezTo>
                        <a:pt x="951318" y="413155"/>
                        <a:pt x="977744" y="344295"/>
                        <a:pt x="977744" y="271386"/>
                      </a:cubicBezTo>
                      <a:cubicBezTo>
                        <a:pt x="973678" y="123541"/>
                        <a:pt x="851714" y="0"/>
                        <a:pt x="70129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4" name="Google Shape;44;p22"/>
              <p:cNvGrpSpPr/>
              <p:nvPr/>
            </p:nvGrpSpPr>
            <p:grpSpPr>
              <a:xfrm>
                <a:off x="3781267" y="1630682"/>
                <a:ext cx="1567235" cy="87087"/>
                <a:chOff x="3781267" y="1630682"/>
                <a:chExt cx="1567235" cy="87087"/>
              </a:xfrm>
            </p:grpSpPr>
            <p:sp>
              <p:nvSpPr>
                <p:cNvPr id="45" name="Google Shape;45;p22"/>
                <p:cNvSpPr/>
                <p:nvPr/>
              </p:nvSpPr>
              <p:spPr>
                <a:xfrm>
                  <a:off x="3781267" y="1634733"/>
                  <a:ext cx="63014" cy="78985"/>
                </a:xfrm>
                <a:custGeom>
                  <a:avLst/>
                  <a:gdLst/>
                  <a:ahLst/>
                  <a:cxnLst/>
                  <a:rect l="l" t="t" r="r" b="b"/>
                  <a:pathLst>
                    <a:path w="63014" h="78985" extrusionOk="0">
                      <a:moveTo>
                        <a:pt x="34556" y="0"/>
                      </a:moveTo>
                      <a:cubicBezTo>
                        <a:pt x="52851" y="0"/>
                        <a:pt x="63015" y="10126"/>
                        <a:pt x="63015" y="24303"/>
                      </a:cubicBezTo>
                      <a:cubicBezTo>
                        <a:pt x="63015" y="40505"/>
                        <a:pt x="52851" y="48606"/>
                        <a:pt x="34556" y="48606"/>
                      </a:cubicBezTo>
                      <a:lnTo>
                        <a:pt x="12196" y="48606"/>
                      </a:lnTo>
                      <a:lnTo>
                        <a:pt x="12196" y="78985"/>
                      </a:lnTo>
                      <a:lnTo>
                        <a:pt x="0" y="78985"/>
                      </a:lnTo>
                      <a:lnTo>
                        <a:pt x="0" y="0"/>
                      </a:lnTo>
                      <a:lnTo>
                        <a:pt x="34556" y="0"/>
                      </a:lnTo>
                      <a:close/>
                      <a:moveTo>
                        <a:pt x="34556" y="40505"/>
                      </a:moveTo>
                      <a:cubicBezTo>
                        <a:pt x="44720" y="40505"/>
                        <a:pt x="50818" y="34430"/>
                        <a:pt x="50818" y="26328"/>
                      </a:cubicBezTo>
                      <a:cubicBezTo>
                        <a:pt x="50818" y="16202"/>
                        <a:pt x="44720" y="12152"/>
                        <a:pt x="34556" y="12152"/>
                      </a:cubicBezTo>
                      <a:lnTo>
                        <a:pt x="12196" y="12152"/>
                      </a:lnTo>
                      <a:lnTo>
                        <a:pt x="12196" y="40505"/>
                      </a:lnTo>
                      <a:lnTo>
                        <a:pt x="34556" y="4050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22"/>
                <p:cNvSpPr/>
                <p:nvPr/>
              </p:nvSpPr>
              <p:spPr>
                <a:xfrm>
                  <a:off x="3842249" y="1636758"/>
                  <a:ext cx="77243" cy="78985"/>
                </a:xfrm>
                <a:custGeom>
                  <a:avLst/>
                  <a:gdLst/>
                  <a:ahLst/>
                  <a:cxnLst/>
                  <a:rect l="l" t="t" r="r" b="b"/>
                  <a:pathLst>
                    <a:path w="77243" h="78985" extrusionOk="0">
                      <a:moveTo>
                        <a:pt x="65047" y="78985"/>
                      </a:moveTo>
                      <a:lnTo>
                        <a:pt x="56917" y="58733"/>
                      </a:lnTo>
                      <a:lnTo>
                        <a:pt x="20327" y="58733"/>
                      </a:lnTo>
                      <a:lnTo>
                        <a:pt x="12196" y="78985"/>
                      </a:lnTo>
                      <a:lnTo>
                        <a:pt x="0" y="78985"/>
                      </a:lnTo>
                      <a:lnTo>
                        <a:pt x="30491" y="0"/>
                      </a:lnTo>
                      <a:lnTo>
                        <a:pt x="44720" y="0"/>
                      </a:lnTo>
                      <a:lnTo>
                        <a:pt x="77244" y="78985"/>
                      </a:lnTo>
                      <a:lnTo>
                        <a:pt x="65047" y="78985"/>
                      </a:lnTo>
                      <a:close/>
                      <a:moveTo>
                        <a:pt x="26426" y="48606"/>
                      </a:moveTo>
                      <a:lnTo>
                        <a:pt x="54884" y="48606"/>
                      </a:lnTo>
                      <a:lnTo>
                        <a:pt x="52851" y="44556"/>
                      </a:lnTo>
                      <a:cubicBezTo>
                        <a:pt x="48786" y="34430"/>
                        <a:pt x="44720" y="22278"/>
                        <a:pt x="40655" y="12152"/>
                      </a:cubicBezTo>
                      <a:cubicBezTo>
                        <a:pt x="38622" y="20253"/>
                        <a:pt x="34556" y="30379"/>
                        <a:pt x="28458" y="44556"/>
                      </a:cubicBezTo>
                      <a:lnTo>
                        <a:pt x="26426" y="4860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22"/>
                <p:cNvSpPr/>
                <p:nvPr/>
              </p:nvSpPr>
              <p:spPr>
                <a:xfrm>
                  <a:off x="3935755" y="1634733"/>
                  <a:ext cx="63014" cy="81010"/>
                </a:xfrm>
                <a:custGeom>
                  <a:avLst/>
                  <a:gdLst/>
                  <a:ahLst/>
                  <a:cxnLst/>
                  <a:rect l="l" t="t" r="r" b="b"/>
                  <a:pathLst>
                    <a:path w="63014" h="81010" extrusionOk="0">
                      <a:moveTo>
                        <a:pt x="60982" y="70884"/>
                      </a:moveTo>
                      <a:cubicBezTo>
                        <a:pt x="60982" y="74935"/>
                        <a:pt x="63015" y="78985"/>
                        <a:pt x="63015" y="81011"/>
                      </a:cubicBezTo>
                      <a:lnTo>
                        <a:pt x="50818" y="81011"/>
                      </a:lnTo>
                      <a:cubicBezTo>
                        <a:pt x="48785" y="78985"/>
                        <a:pt x="48785" y="74935"/>
                        <a:pt x="48785" y="70884"/>
                      </a:cubicBezTo>
                      <a:lnTo>
                        <a:pt x="48785" y="62783"/>
                      </a:lnTo>
                      <a:cubicBezTo>
                        <a:pt x="48785" y="52657"/>
                        <a:pt x="44720" y="48606"/>
                        <a:pt x="34556" y="48606"/>
                      </a:cubicBezTo>
                      <a:lnTo>
                        <a:pt x="12196" y="48606"/>
                      </a:lnTo>
                      <a:lnTo>
                        <a:pt x="12196" y="81011"/>
                      </a:lnTo>
                      <a:lnTo>
                        <a:pt x="0" y="81011"/>
                      </a:lnTo>
                      <a:lnTo>
                        <a:pt x="0" y="0"/>
                      </a:lnTo>
                      <a:lnTo>
                        <a:pt x="34556" y="0"/>
                      </a:lnTo>
                      <a:cubicBezTo>
                        <a:pt x="50818" y="0"/>
                        <a:pt x="63015" y="8101"/>
                        <a:pt x="63015" y="22278"/>
                      </a:cubicBezTo>
                      <a:cubicBezTo>
                        <a:pt x="63015" y="32404"/>
                        <a:pt x="58949" y="38480"/>
                        <a:pt x="48785" y="42531"/>
                      </a:cubicBezTo>
                      <a:cubicBezTo>
                        <a:pt x="56916" y="44556"/>
                        <a:pt x="60982" y="50632"/>
                        <a:pt x="60982" y="58733"/>
                      </a:cubicBezTo>
                      <a:lnTo>
                        <a:pt x="60982" y="70884"/>
                      </a:lnTo>
                      <a:close/>
                      <a:moveTo>
                        <a:pt x="34556" y="38480"/>
                      </a:moveTo>
                      <a:cubicBezTo>
                        <a:pt x="42687" y="38480"/>
                        <a:pt x="48785" y="34430"/>
                        <a:pt x="48785" y="24303"/>
                      </a:cubicBezTo>
                      <a:cubicBezTo>
                        <a:pt x="48785" y="16202"/>
                        <a:pt x="42687" y="12152"/>
                        <a:pt x="32524" y="12152"/>
                      </a:cubicBezTo>
                      <a:lnTo>
                        <a:pt x="10164" y="12152"/>
                      </a:lnTo>
                      <a:lnTo>
                        <a:pt x="10164" y="38480"/>
                      </a:lnTo>
                      <a:lnTo>
                        <a:pt x="34556" y="3848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22"/>
                <p:cNvSpPr/>
                <p:nvPr/>
              </p:nvSpPr>
              <p:spPr>
                <a:xfrm>
                  <a:off x="4008933" y="1634733"/>
                  <a:ext cx="65047" cy="78985"/>
                </a:xfrm>
                <a:custGeom>
                  <a:avLst/>
                  <a:gdLst/>
                  <a:ahLst/>
                  <a:cxnLst/>
                  <a:rect l="l" t="t" r="r" b="b"/>
                  <a:pathLst>
                    <a:path w="65047" h="78985" extrusionOk="0">
                      <a:moveTo>
                        <a:pt x="65047" y="0"/>
                      </a:moveTo>
                      <a:lnTo>
                        <a:pt x="65047" y="10126"/>
                      </a:lnTo>
                      <a:lnTo>
                        <a:pt x="38622" y="10126"/>
                      </a:lnTo>
                      <a:lnTo>
                        <a:pt x="38622" y="78985"/>
                      </a:lnTo>
                      <a:lnTo>
                        <a:pt x="26425" y="78985"/>
                      </a:lnTo>
                      <a:lnTo>
                        <a:pt x="26425" y="12152"/>
                      </a:lnTo>
                      <a:lnTo>
                        <a:pt x="0" y="12152"/>
                      </a:lnTo>
                      <a:lnTo>
                        <a:pt x="0" y="0"/>
                      </a:lnTo>
                      <a:lnTo>
                        <a:pt x="65047"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22"/>
                <p:cNvSpPr/>
                <p:nvPr/>
              </p:nvSpPr>
              <p:spPr>
                <a:xfrm>
                  <a:off x="4118701" y="1632708"/>
                  <a:ext cx="77243" cy="85061"/>
                </a:xfrm>
                <a:custGeom>
                  <a:avLst/>
                  <a:gdLst/>
                  <a:ahLst/>
                  <a:cxnLst/>
                  <a:rect l="l" t="t" r="r" b="b"/>
                  <a:pathLst>
                    <a:path w="77243" h="85061" extrusionOk="0">
                      <a:moveTo>
                        <a:pt x="0" y="42531"/>
                      </a:moveTo>
                      <a:cubicBezTo>
                        <a:pt x="0" y="18227"/>
                        <a:pt x="14229" y="0"/>
                        <a:pt x="38622" y="0"/>
                      </a:cubicBezTo>
                      <a:cubicBezTo>
                        <a:pt x="63015" y="0"/>
                        <a:pt x="77244" y="18227"/>
                        <a:pt x="77244" y="42531"/>
                      </a:cubicBezTo>
                      <a:cubicBezTo>
                        <a:pt x="77244" y="66834"/>
                        <a:pt x="63015" y="85061"/>
                        <a:pt x="38622" y="85061"/>
                      </a:cubicBezTo>
                      <a:cubicBezTo>
                        <a:pt x="14229" y="85061"/>
                        <a:pt x="0" y="66834"/>
                        <a:pt x="0" y="42531"/>
                      </a:cubicBezTo>
                      <a:close/>
                      <a:moveTo>
                        <a:pt x="67080" y="42531"/>
                      </a:moveTo>
                      <a:cubicBezTo>
                        <a:pt x="67080" y="26328"/>
                        <a:pt x="56916" y="12152"/>
                        <a:pt x="38622" y="12152"/>
                      </a:cubicBezTo>
                      <a:cubicBezTo>
                        <a:pt x="20327" y="12152"/>
                        <a:pt x="12196" y="26328"/>
                        <a:pt x="12196" y="42531"/>
                      </a:cubicBezTo>
                      <a:cubicBezTo>
                        <a:pt x="12196" y="58733"/>
                        <a:pt x="20327" y="72910"/>
                        <a:pt x="38622" y="72910"/>
                      </a:cubicBezTo>
                      <a:cubicBezTo>
                        <a:pt x="56916" y="74935"/>
                        <a:pt x="67080" y="58733"/>
                        <a:pt x="67080" y="425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22"/>
                <p:cNvSpPr/>
                <p:nvPr/>
              </p:nvSpPr>
              <p:spPr>
                <a:xfrm>
                  <a:off x="4216272" y="1634733"/>
                  <a:ext cx="54883" cy="81010"/>
                </a:xfrm>
                <a:custGeom>
                  <a:avLst/>
                  <a:gdLst/>
                  <a:ahLst/>
                  <a:cxnLst/>
                  <a:rect l="l" t="t" r="r" b="b"/>
                  <a:pathLst>
                    <a:path w="54883" h="81010" extrusionOk="0">
                      <a:moveTo>
                        <a:pt x="54884" y="12152"/>
                      </a:moveTo>
                      <a:lnTo>
                        <a:pt x="12196" y="12152"/>
                      </a:lnTo>
                      <a:lnTo>
                        <a:pt x="12196" y="34430"/>
                      </a:lnTo>
                      <a:lnTo>
                        <a:pt x="50818" y="34430"/>
                      </a:lnTo>
                      <a:lnTo>
                        <a:pt x="50818" y="44556"/>
                      </a:lnTo>
                      <a:lnTo>
                        <a:pt x="12196" y="44556"/>
                      </a:lnTo>
                      <a:lnTo>
                        <a:pt x="12196" y="81011"/>
                      </a:lnTo>
                      <a:lnTo>
                        <a:pt x="0" y="81011"/>
                      </a:lnTo>
                      <a:lnTo>
                        <a:pt x="0" y="0"/>
                      </a:lnTo>
                      <a:lnTo>
                        <a:pt x="54884" y="0"/>
                      </a:lnTo>
                      <a:lnTo>
                        <a:pt x="54884" y="12152"/>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22"/>
                <p:cNvSpPr/>
                <p:nvPr/>
              </p:nvSpPr>
              <p:spPr>
                <a:xfrm>
                  <a:off x="4319941" y="1634733"/>
                  <a:ext cx="63014" cy="81010"/>
                </a:xfrm>
                <a:custGeom>
                  <a:avLst/>
                  <a:gdLst/>
                  <a:ahLst/>
                  <a:cxnLst/>
                  <a:rect l="l" t="t" r="r" b="b"/>
                  <a:pathLst>
                    <a:path w="63014" h="81010" extrusionOk="0">
                      <a:moveTo>
                        <a:pt x="60982" y="70884"/>
                      </a:moveTo>
                      <a:cubicBezTo>
                        <a:pt x="60982" y="74935"/>
                        <a:pt x="63015" y="78985"/>
                        <a:pt x="63015" y="81011"/>
                      </a:cubicBezTo>
                      <a:lnTo>
                        <a:pt x="50818" y="81011"/>
                      </a:lnTo>
                      <a:cubicBezTo>
                        <a:pt x="48786" y="78985"/>
                        <a:pt x="48786" y="74935"/>
                        <a:pt x="48786" y="70884"/>
                      </a:cubicBezTo>
                      <a:lnTo>
                        <a:pt x="48786" y="62783"/>
                      </a:lnTo>
                      <a:cubicBezTo>
                        <a:pt x="48786" y="52657"/>
                        <a:pt x="44720" y="48606"/>
                        <a:pt x="34556" y="48606"/>
                      </a:cubicBezTo>
                      <a:lnTo>
                        <a:pt x="12196" y="48606"/>
                      </a:lnTo>
                      <a:lnTo>
                        <a:pt x="12196" y="81011"/>
                      </a:lnTo>
                      <a:lnTo>
                        <a:pt x="0" y="81011"/>
                      </a:lnTo>
                      <a:lnTo>
                        <a:pt x="0" y="0"/>
                      </a:lnTo>
                      <a:lnTo>
                        <a:pt x="34556" y="0"/>
                      </a:lnTo>
                      <a:cubicBezTo>
                        <a:pt x="50818" y="0"/>
                        <a:pt x="63015" y="8101"/>
                        <a:pt x="63015" y="22278"/>
                      </a:cubicBezTo>
                      <a:cubicBezTo>
                        <a:pt x="63015" y="32404"/>
                        <a:pt x="58949" y="38480"/>
                        <a:pt x="48786" y="42531"/>
                      </a:cubicBezTo>
                      <a:cubicBezTo>
                        <a:pt x="56917" y="44556"/>
                        <a:pt x="58949" y="50632"/>
                        <a:pt x="60982" y="58733"/>
                      </a:cubicBezTo>
                      <a:lnTo>
                        <a:pt x="60982" y="70884"/>
                      </a:lnTo>
                      <a:close/>
                      <a:moveTo>
                        <a:pt x="34556" y="38480"/>
                      </a:moveTo>
                      <a:cubicBezTo>
                        <a:pt x="42687" y="38480"/>
                        <a:pt x="48786" y="34430"/>
                        <a:pt x="48786" y="24303"/>
                      </a:cubicBezTo>
                      <a:cubicBezTo>
                        <a:pt x="48786" y="16202"/>
                        <a:pt x="42687" y="12152"/>
                        <a:pt x="32524" y="12152"/>
                      </a:cubicBezTo>
                      <a:lnTo>
                        <a:pt x="10164" y="12152"/>
                      </a:lnTo>
                      <a:lnTo>
                        <a:pt x="10164" y="38480"/>
                      </a:lnTo>
                      <a:lnTo>
                        <a:pt x="34556" y="3848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22"/>
                <p:cNvSpPr/>
                <p:nvPr/>
              </p:nvSpPr>
              <p:spPr>
                <a:xfrm>
                  <a:off x="4403283" y="1634733"/>
                  <a:ext cx="56916" cy="81010"/>
                </a:xfrm>
                <a:custGeom>
                  <a:avLst/>
                  <a:gdLst/>
                  <a:ahLst/>
                  <a:cxnLst/>
                  <a:rect l="l" t="t" r="r" b="b"/>
                  <a:pathLst>
                    <a:path w="56916" h="81010" extrusionOk="0">
                      <a:moveTo>
                        <a:pt x="56916" y="12152"/>
                      </a:moveTo>
                      <a:lnTo>
                        <a:pt x="12196" y="12152"/>
                      </a:lnTo>
                      <a:lnTo>
                        <a:pt x="12196" y="34430"/>
                      </a:lnTo>
                      <a:lnTo>
                        <a:pt x="52851" y="34430"/>
                      </a:lnTo>
                      <a:lnTo>
                        <a:pt x="52851" y="44556"/>
                      </a:lnTo>
                      <a:lnTo>
                        <a:pt x="12196" y="44556"/>
                      </a:lnTo>
                      <a:lnTo>
                        <a:pt x="12196" y="70884"/>
                      </a:lnTo>
                      <a:lnTo>
                        <a:pt x="56916" y="70884"/>
                      </a:lnTo>
                      <a:lnTo>
                        <a:pt x="56916" y="81011"/>
                      </a:lnTo>
                      <a:lnTo>
                        <a:pt x="0" y="81011"/>
                      </a:lnTo>
                      <a:lnTo>
                        <a:pt x="0" y="0"/>
                      </a:lnTo>
                      <a:lnTo>
                        <a:pt x="56916" y="0"/>
                      </a:lnTo>
                      <a:lnTo>
                        <a:pt x="56916" y="12152"/>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22"/>
                <p:cNvSpPr/>
                <p:nvPr/>
              </p:nvSpPr>
              <p:spPr>
                <a:xfrm>
                  <a:off x="4470363" y="1634733"/>
                  <a:ext cx="77243" cy="81010"/>
                </a:xfrm>
                <a:custGeom>
                  <a:avLst/>
                  <a:gdLst/>
                  <a:ahLst/>
                  <a:cxnLst/>
                  <a:rect l="l" t="t" r="r" b="b"/>
                  <a:pathLst>
                    <a:path w="77243" h="81010" extrusionOk="0">
                      <a:moveTo>
                        <a:pt x="65047" y="81011"/>
                      </a:moveTo>
                      <a:lnTo>
                        <a:pt x="56917" y="60758"/>
                      </a:lnTo>
                      <a:lnTo>
                        <a:pt x="20327" y="60758"/>
                      </a:lnTo>
                      <a:lnTo>
                        <a:pt x="12196" y="81011"/>
                      </a:lnTo>
                      <a:lnTo>
                        <a:pt x="0" y="81011"/>
                      </a:lnTo>
                      <a:lnTo>
                        <a:pt x="30491" y="0"/>
                      </a:lnTo>
                      <a:lnTo>
                        <a:pt x="44720" y="0"/>
                      </a:lnTo>
                      <a:lnTo>
                        <a:pt x="77244" y="78985"/>
                      </a:lnTo>
                      <a:lnTo>
                        <a:pt x="65047" y="78985"/>
                      </a:lnTo>
                      <a:close/>
                      <a:moveTo>
                        <a:pt x="24393" y="50632"/>
                      </a:moveTo>
                      <a:lnTo>
                        <a:pt x="52851" y="50632"/>
                      </a:lnTo>
                      <a:lnTo>
                        <a:pt x="50818" y="44556"/>
                      </a:lnTo>
                      <a:cubicBezTo>
                        <a:pt x="46753" y="34430"/>
                        <a:pt x="42687" y="22278"/>
                        <a:pt x="38622" y="12152"/>
                      </a:cubicBezTo>
                      <a:cubicBezTo>
                        <a:pt x="34556" y="20253"/>
                        <a:pt x="30491" y="30379"/>
                        <a:pt x="26426" y="44556"/>
                      </a:cubicBezTo>
                      <a:lnTo>
                        <a:pt x="24393" y="50632"/>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2"/>
                <p:cNvSpPr/>
                <p:nvPr/>
              </p:nvSpPr>
              <p:spPr>
                <a:xfrm>
                  <a:off x="4561836" y="1634733"/>
                  <a:ext cx="50818" cy="81010"/>
                </a:xfrm>
                <a:custGeom>
                  <a:avLst/>
                  <a:gdLst/>
                  <a:ahLst/>
                  <a:cxnLst/>
                  <a:rect l="l" t="t" r="r" b="b"/>
                  <a:pathLst>
                    <a:path w="50818" h="81010" extrusionOk="0">
                      <a:moveTo>
                        <a:pt x="12196" y="70884"/>
                      </a:moveTo>
                      <a:lnTo>
                        <a:pt x="50818" y="70884"/>
                      </a:lnTo>
                      <a:lnTo>
                        <a:pt x="50818" y="81011"/>
                      </a:lnTo>
                      <a:lnTo>
                        <a:pt x="0" y="81011"/>
                      </a:lnTo>
                      <a:lnTo>
                        <a:pt x="0" y="0"/>
                      </a:lnTo>
                      <a:lnTo>
                        <a:pt x="12196" y="0"/>
                      </a:lnTo>
                      <a:lnTo>
                        <a:pt x="12196" y="7088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22"/>
                <p:cNvSpPr/>
                <p:nvPr/>
              </p:nvSpPr>
              <p:spPr>
                <a:xfrm>
                  <a:off x="4659407" y="1632708"/>
                  <a:ext cx="73178" cy="83189"/>
                </a:xfrm>
                <a:custGeom>
                  <a:avLst/>
                  <a:gdLst/>
                  <a:ahLst/>
                  <a:cxnLst/>
                  <a:rect l="l" t="t" r="r" b="b"/>
                  <a:pathLst>
                    <a:path w="73178" h="83189" extrusionOk="0">
                      <a:moveTo>
                        <a:pt x="0" y="42531"/>
                      </a:moveTo>
                      <a:cubicBezTo>
                        <a:pt x="0" y="20253"/>
                        <a:pt x="12196" y="0"/>
                        <a:pt x="38622" y="0"/>
                      </a:cubicBezTo>
                      <a:cubicBezTo>
                        <a:pt x="56916" y="0"/>
                        <a:pt x="71146" y="10126"/>
                        <a:pt x="73178" y="28354"/>
                      </a:cubicBezTo>
                      <a:lnTo>
                        <a:pt x="60982" y="28354"/>
                      </a:lnTo>
                      <a:cubicBezTo>
                        <a:pt x="56916" y="18227"/>
                        <a:pt x="48785" y="12152"/>
                        <a:pt x="36589" y="12152"/>
                      </a:cubicBezTo>
                      <a:cubicBezTo>
                        <a:pt x="20327" y="12152"/>
                        <a:pt x="12196" y="24303"/>
                        <a:pt x="12196" y="42531"/>
                      </a:cubicBezTo>
                      <a:cubicBezTo>
                        <a:pt x="12196" y="60758"/>
                        <a:pt x="22360" y="72910"/>
                        <a:pt x="36589" y="72910"/>
                      </a:cubicBezTo>
                      <a:cubicBezTo>
                        <a:pt x="48785" y="72910"/>
                        <a:pt x="58949" y="64809"/>
                        <a:pt x="60982" y="52657"/>
                      </a:cubicBezTo>
                      <a:lnTo>
                        <a:pt x="73178" y="52657"/>
                      </a:lnTo>
                      <a:cubicBezTo>
                        <a:pt x="71146" y="72910"/>
                        <a:pt x="56916" y="83036"/>
                        <a:pt x="36589" y="83036"/>
                      </a:cubicBezTo>
                      <a:cubicBezTo>
                        <a:pt x="12196" y="85061"/>
                        <a:pt x="0" y="66834"/>
                        <a:pt x="0" y="425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22"/>
                <p:cNvSpPr/>
                <p:nvPr/>
              </p:nvSpPr>
              <p:spPr>
                <a:xfrm>
                  <a:off x="4750880" y="1634733"/>
                  <a:ext cx="65047" cy="81010"/>
                </a:xfrm>
                <a:custGeom>
                  <a:avLst/>
                  <a:gdLst/>
                  <a:ahLst/>
                  <a:cxnLst/>
                  <a:rect l="l" t="t" r="r" b="b"/>
                  <a:pathLst>
                    <a:path w="65047" h="81010" extrusionOk="0">
                      <a:moveTo>
                        <a:pt x="52851" y="0"/>
                      </a:moveTo>
                      <a:lnTo>
                        <a:pt x="65047" y="0"/>
                      </a:lnTo>
                      <a:lnTo>
                        <a:pt x="65047" y="78985"/>
                      </a:lnTo>
                      <a:lnTo>
                        <a:pt x="52851" y="78985"/>
                      </a:lnTo>
                      <a:lnTo>
                        <a:pt x="52851" y="44556"/>
                      </a:lnTo>
                      <a:lnTo>
                        <a:pt x="12196" y="44556"/>
                      </a:lnTo>
                      <a:lnTo>
                        <a:pt x="12196" y="81011"/>
                      </a:lnTo>
                      <a:lnTo>
                        <a:pt x="0" y="81011"/>
                      </a:lnTo>
                      <a:lnTo>
                        <a:pt x="0" y="0"/>
                      </a:lnTo>
                      <a:lnTo>
                        <a:pt x="12196" y="0"/>
                      </a:lnTo>
                      <a:lnTo>
                        <a:pt x="12196" y="32404"/>
                      </a:lnTo>
                      <a:lnTo>
                        <a:pt x="52851" y="32404"/>
                      </a:lnTo>
                      <a:lnTo>
                        <a:pt x="52851"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22"/>
                <p:cNvSpPr/>
                <p:nvPr/>
              </p:nvSpPr>
              <p:spPr>
                <a:xfrm>
                  <a:off x="4840320" y="1634733"/>
                  <a:ext cx="56916" cy="81010"/>
                </a:xfrm>
                <a:custGeom>
                  <a:avLst/>
                  <a:gdLst/>
                  <a:ahLst/>
                  <a:cxnLst/>
                  <a:rect l="l" t="t" r="r" b="b"/>
                  <a:pathLst>
                    <a:path w="56916" h="81010" extrusionOk="0">
                      <a:moveTo>
                        <a:pt x="56917" y="12152"/>
                      </a:moveTo>
                      <a:lnTo>
                        <a:pt x="12197" y="12152"/>
                      </a:lnTo>
                      <a:lnTo>
                        <a:pt x="12197" y="34430"/>
                      </a:lnTo>
                      <a:lnTo>
                        <a:pt x="52851" y="34430"/>
                      </a:lnTo>
                      <a:lnTo>
                        <a:pt x="52851" y="44556"/>
                      </a:lnTo>
                      <a:lnTo>
                        <a:pt x="12197" y="44556"/>
                      </a:lnTo>
                      <a:lnTo>
                        <a:pt x="12197" y="70884"/>
                      </a:lnTo>
                      <a:lnTo>
                        <a:pt x="56917" y="70884"/>
                      </a:lnTo>
                      <a:lnTo>
                        <a:pt x="56917" y="81011"/>
                      </a:lnTo>
                      <a:lnTo>
                        <a:pt x="0" y="81011"/>
                      </a:lnTo>
                      <a:lnTo>
                        <a:pt x="0" y="0"/>
                      </a:lnTo>
                      <a:lnTo>
                        <a:pt x="56917" y="0"/>
                      </a:lnTo>
                      <a:lnTo>
                        <a:pt x="56917" y="12152"/>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22"/>
                <p:cNvSpPr/>
                <p:nvPr/>
              </p:nvSpPr>
              <p:spPr>
                <a:xfrm>
                  <a:off x="4913498" y="1634733"/>
                  <a:ext cx="83341" cy="81010"/>
                </a:xfrm>
                <a:custGeom>
                  <a:avLst/>
                  <a:gdLst/>
                  <a:ahLst/>
                  <a:cxnLst/>
                  <a:rect l="l" t="t" r="r" b="b"/>
                  <a:pathLst>
                    <a:path w="83341" h="81010" extrusionOk="0">
                      <a:moveTo>
                        <a:pt x="67080" y="0"/>
                      </a:moveTo>
                      <a:lnTo>
                        <a:pt x="83342" y="0"/>
                      </a:lnTo>
                      <a:lnTo>
                        <a:pt x="83342" y="78985"/>
                      </a:lnTo>
                      <a:lnTo>
                        <a:pt x="71146" y="78985"/>
                      </a:lnTo>
                      <a:lnTo>
                        <a:pt x="71146" y="56707"/>
                      </a:lnTo>
                      <a:cubicBezTo>
                        <a:pt x="71146" y="40505"/>
                        <a:pt x="71146" y="26328"/>
                        <a:pt x="71146" y="16202"/>
                      </a:cubicBezTo>
                      <a:cubicBezTo>
                        <a:pt x="69113" y="20253"/>
                        <a:pt x="67080" y="26328"/>
                        <a:pt x="65047" y="34430"/>
                      </a:cubicBezTo>
                      <a:lnTo>
                        <a:pt x="46753" y="81011"/>
                      </a:lnTo>
                      <a:lnTo>
                        <a:pt x="36589" y="81011"/>
                      </a:lnTo>
                      <a:lnTo>
                        <a:pt x="18294" y="34430"/>
                      </a:lnTo>
                      <a:cubicBezTo>
                        <a:pt x="14229" y="26328"/>
                        <a:pt x="12196" y="20253"/>
                        <a:pt x="12196" y="16202"/>
                      </a:cubicBezTo>
                      <a:cubicBezTo>
                        <a:pt x="12196" y="26328"/>
                        <a:pt x="12196" y="40505"/>
                        <a:pt x="12196" y="56707"/>
                      </a:cubicBezTo>
                      <a:lnTo>
                        <a:pt x="12196" y="81011"/>
                      </a:lnTo>
                      <a:lnTo>
                        <a:pt x="0" y="81011"/>
                      </a:lnTo>
                      <a:lnTo>
                        <a:pt x="0" y="0"/>
                      </a:lnTo>
                      <a:lnTo>
                        <a:pt x="16262" y="0"/>
                      </a:lnTo>
                      <a:lnTo>
                        <a:pt x="34556" y="42531"/>
                      </a:lnTo>
                      <a:cubicBezTo>
                        <a:pt x="38622" y="52657"/>
                        <a:pt x="40655" y="60758"/>
                        <a:pt x="42687" y="64809"/>
                      </a:cubicBezTo>
                      <a:cubicBezTo>
                        <a:pt x="44720" y="56707"/>
                        <a:pt x="48785" y="48606"/>
                        <a:pt x="50818" y="40505"/>
                      </a:cubicBezTo>
                      <a:lnTo>
                        <a:pt x="6708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22"/>
                <p:cNvSpPr/>
                <p:nvPr/>
              </p:nvSpPr>
              <p:spPr>
                <a:xfrm>
                  <a:off x="5019200" y="1634733"/>
                  <a:ext cx="12196" cy="81010"/>
                </a:xfrm>
                <a:custGeom>
                  <a:avLst/>
                  <a:gdLst/>
                  <a:ahLst/>
                  <a:cxnLst/>
                  <a:rect l="l" t="t" r="r" b="b"/>
                  <a:pathLst>
                    <a:path w="12196" h="81010" extrusionOk="0">
                      <a:moveTo>
                        <a:pt x="0" y="81011"/>
                      </a:moveTo>
                      <a:lnTo>
                        <a:pt x="0" y="0"/>
                      </a:lnTo>
                      <a:lnTo>
                        <a:pt x="12196" y="0"/>
                      </a:lnTo>
                      <a:lnTo>
                        <a:pt x="12196" y="78985"/>
                      </a:lnTo>
                      <a:lnTo>
                        <a:pt x="0" y="7898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22"/>
                <p:cNvSpPr/>
                <p:nvPr/>
              </p:nvSpPr>
              <p:spPr>
                <a:xfrm>
                  <a:off x="5049691" y="1630682"/>
                  <a:ext cx="67080" cy="85316"/>
                </a:xfrm>
                <a:custGeom>
                  <a:avLst/>
                  <a:gdLst/>
                  <a:ahLst/>
                  <a:cxnLst/>
                  <a:rect l="l" t="t" r="r" b="b"/>
                  <a:pathLst>
                    <a:path w="67080" h="85316" extrusionOk="0">
                      <a:moveTo>
                        <a:pt x="0" y="58733"/>
                      </a:moveTo>
                      <a:lnTo>
                        <a:pt x="12196" y="58733"/>
                      </a:lnTo>
                      <a:cubicBezTo>
                        <a:pt x="12196" y="70884"/>
                        <a:pt x="20327" y="76960"/>
                        <a:pt x="34556" y="76960"/>
                      </a:cubicBezTo>
                      <a:cubicBezTo>
                        <a:pt x="46753" y="76960"/>
                        <a:pt x="52851" y="72910"/>
                        <a:pt x="52851" y="62783"/>
                      </a:cubicBezTo>
                      <a:cubicBezTo>
                        <a:pt x="52851" y="56707"/>
                        <a:pt x="48786" y="52657"/>
                        <a:pt x="34556" y="48606"/>
                      </a:cubicBezTo>
                      <a:lnTo>
                        <a:pt x="28458" y="46581"/>
                      </a:lnTo>
                      <a:cubicBezTo>
                        <a:pt x="12196" y="42531"/>
                        <a:pt x="4065" y="36455"/>
                        <a:pt x="4065" y="22278"/>
                      </a:cubicBezTo>
                      <a:cubicBezTo>
                        <a:pt x="4065" y="10126"/>
                        <a:pt x="14229" y="0"/>
                        <a:pt x="32524" y="0"/>
                      </a:cubicBezTo>
                      <a:cubicBezTo>
                        <a:pt x="54884" y="0"/>
                        <a:pt x="65047" y="10126"/>
                        <a:pt x="65047" y="24303"/>
                      </a:cubicBezTo>
                      <a:lnTo>
                        <a:pt x="52851" y="24303"/>
                      </a:lnTo>
                      <a:cubicBezTo>
                        <a:pt x="52851" y="14177"/>
                        <a:pt x="46753" y="10126"/>
                        <a:pt x="32524" y="10126"/>
                      </a:cubicBezTo>
                      <a:cubicBezTo>
                        <a:pt x="22360" y="10126"/>
                        <a:pt x="16262" y="14177"/>
                        <a:pt x="16262" y="22278"/>
                      </a:cubicBezTo>
                      <a:cubicBezTo>
                        <a:pt x="16262" y="32404"/>
                        <a:pt x="26426" y="34430"/>
                        <a:pt x="34556" y="36455"/>
                      </a:cubicBezTo>
                      <a:lnTo>
                        <a:pt x="40655" y="38480"/>
                      </a:lnTo>
                      <a:cubicBezTo>
                        <a:pt x="58949" y="42531"/>
                        <a:pt x="67080" y="48606"/>
                        <a:pt x="67080" y="60758"/>
                      </a:cubicBezTo>
                      <a:cubicBezTo>
                        <a:pt x="67080" y="74935"/>
                        <a:pt x="54884" y="85061"/>
                        <a:pt x="36589" y="85061"/>
                      </a:cubicBezTo>
                      <a:cubicBezTo>
                        <a:pt x="12196" y="87087"/>
                        <a:pt x="0" y="76960"/>
                        <a:pt x="0" y="587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22"/>
                <p:cNvSpPr/>
                <p:nvPr/>
              </p:nvSpPr>
              <p:spPr>
                <a:xfrm>
                  <a:off x="5122870" y="1634733"/>
                  <a:ext cx="65047" cy="78985"/>
                </a:xfrm>
                <a:custGeom>
                  <a:avLst/>
                  <a:gdLst/>
                  <a:ahLst/>
                  <a:cxnLst/>
                  <a:rect l="l" t="t" r="r" b="b"/>
                  <a:pathLst>
                    <a:path w="65047" h="78985" extrusionOk="0">
                      <a:moveTo>
                        <a:pt x="65047" y="0"/>
                      </a:moveTo>
                      <a:lnTo>
                        <a:pt x="65047" y="10126"/>
                      </a:lnTo>
                      <a:lnTo>
                        <a:pt x="38622" y="10126"/>
                      </a:lnTo>
                      <a:lnTo>
                        <a:pt x="38622" y="78985"/>
                      </a:lnTo>
                      <a:lnTo>
                        <a:pt x="26426" y="78985"/>
                      </a:lnTo>
                      <a:lnTo>
                        <a:pt x="26426" y="12152"/>
                      </a:lnTo>
                      <a:lnTo>
                        <a:pt x="0" y="12152"/>
                      </a:lnTo>
                      <a:lnTo>
                        <a:pt x="0" y="0"/>
                      </a:lnTo>
                      <a:lnTo>
                        <a:pt x="65047"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22"/>
                <p:cNvSpPr/>
                <p:nvPr/>
              </p:nvSpPr>
              <p:spPr>
                <a:xfrm>
                  <a:off x="5206211" y="1634733"/>
                  <a:ext cx="63014" cy="81010"/>
                </a:xfrm>
                <a:custGeom>
                  <a:avLst/>
                  <a:gdLst/>
                  <a:ahLst/>
                  <a:cxnLst/>
                  <a:rect l="l" t="t" r="r" b="b"/>
                  <a:pathLst>
                    <a:path w="63014" h="81010" extrusionOk="0">
                      <a:moveTo>
                        <a:pt x="60982" y="70884"/>
                      </a:moveTo>
                      <a:cubicBezTo>
                        <a:pt x="60982" y="74935"/>
                        <a:pt x="63015" y="78985"/>
                        <a:pt x="63015" y="81011"/>
                      </a:cubicBezTo>
                      <a:lnTo>
                        <a:pt x="50818" y="81011"/>
                      </a:lnTo>
                      <a:cubicBezTo>
                        <a:pt x="48786" y="78985"/>
                        <a:pt x="48786" y="74935"/>
                        <a:pt x="48786" y="70884"/>
                      </a:cubicBezTo>
                      <a:lnTo>
                        <a:pt x="48786" y="62783"/>
                      </a:lnTo>
                      <a:cubicBezTo>
                        <a:pt x="48786" y="52657"/>
                        <a:pt x="44720" y="48606"/>
                        <a:pt x="34557" y="48606"/>
                      </a:cubicBezTo>
                      <a:lnTo>
                        <a:pt x="12197" y="48606"/>
                      </a:lnTo>
                      <a:lnTo>
                        <a:pt x="12197" y="81011"/>
                      </a:lnTo>
                      <a:lnTo>
                        <a:pt x="0" y="81011"/>
                      </a:lnTo>
                      <a:lnTo>
                        <a:pt x="0" y="0"/>
                      </a:lnTo>
                      <a:lnTo>
                        <a:pt x="34557" y="0"/>
                      </a:lnTo>
                      <a:cubicBezTo>
                        <a:pt x="50818" y="0"/>
                        <a:pt x="63015" y="8101"/>
                        <a:pt x="63015" y="22278"/>
                      </a:cubicBezTo>
                      <a:cubicBezTo>
                        <a:pt x="63015" y="32404"/>
                        <a:pt x="58949" y="38480"/>
                        <a:pt x="48786" y="42531"/>
                      </a:cubicBezTo>
                      <a:cubicBezTo>
                        <a:pt x="56917" y="44556"/>
                        <a:pt x="58949" y="50632"/>
                        <a:pt x="60982" y="58733"/>
                      </a:cubicBezTo>
                      <a:lnTo>
                        <a:pt x="60982" y="70884"/>
                      </a:lnTo>
                      <a:close/>
                      <a:moveTo>
                        <a:pt x="34557" y="38480"/>
                      </a:moveTo>
                      <a:cubicBezTo>
                        <a:pt x="42687" y="38480"/>
                        <a:pt x="48786" y="34430"/>
                        <a:pt x="48786" y="24303"/>
                      </a:cubicBezTo>
                      <a:cubicBezTo>
                        <a:pt x="48786" y="16202"/>
                        <a:pt x="42687" y="12152"/>
                        <a:pt x="32524" y="12152"/>
                      </a:cubicBezTo>
                      <a:lnTo>
                        <a:pt x="10164" y="12152"/>
                      </a:lnTo>
                      <a:lnTo>
                        <a:pt x="10164" y="38480"/>
                      </a:lnTo>
                      <a:lnTo>
                        <a:pt x="34557" y="3848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22"/>
                <p:cNvSpPr/>
                <p:nvPr/>
              </p:nvSpPr>
              <p:spPr>
                <a:xfrm>
                  <a:off x="5275324" y="1634733"/>
                  <a:ext cx="73178" cy="81010"/>
                </a:xfrm>
                <a:custGeom>
                  <a:avLst/>
                  <a:gdLst/>
                  <a:ahLst/>
                  <a:cxnLst/>
                  <a:rect l="l" t="t" r="r" b="b"/>
                  <a:pathLst>
                    <a:path w="73178" h="81010" extrusionOk="0">
                      <a:moveTo>
                        <a:pt x="58949" y="0"/>
                      </a:moveTo>
                      <a:lnTo>
                        <a:pt x="73178" y="0"/>
                      </a:lnTo>
                      <a:lnTo>
                        <a:pt x="42687" y="48606"/>
                      </a:lnTo>
                      <a:lnTo>
                        <a:pt x="42687" y="81011"/>
                      </a:lnTo>
                      <a:lnTo>
                        <a:pt x="30491" y="81011"/>
                      </a:lnTo>
                      <a:lnTo>
                        <a:pt x="30491" y="48606"/>
                      </a:lnTo>
                      <a:lnTo>
                        <a:pt x="0" y="0"/>
                      </a:lnTo>
                      <a:lnTo>
                        <a:pt x="14229" y="0"/>
                      </a:lnTo>
                      <a:lnTo>
                        <a:pt x="24393" y="16202"/>
                      </a:lnTo>
                      <a:cubicBezTo>
                        <a:pt x="24393" y="18227"/>
                        <a:pt x="26426" y="20253"/>
                        <a:pt x="30491" y="26328"/>
                      </a:cubicBezTo>
                      <a:cubicBezTo>
                        <a:pt x="32524" y="30379"/>
                        <a:pt x="34557" y="34430"/>
                        <a:pt x="36589" y="36455"/>
                      </a:cubicBezTo>
                      <a:cubicBezTo>
                        <a:pt x="40655" y="28354"/>
                        <a:pt x="44720" y="22278"/>
                        <a:pt x="48786" y="16202"/>
                      </a:cubicBezTo>
                      <a:lnTo>
                        <a:pt x="58949"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cxnSp>
        <p:nvCxnSpPr>
          <p:cNvPr id="64" name="Google Shape;64;p22"/>
          <p:cNvCxnSpPr/>
          <p:nvPr/>
        </p:nvCxnSpPr>
        <p:spPr>
          <a:xfrm rot="10800000">
            <a:off x="4345940" y="3511281"/>
            <a:ext cx="502920" cy="0"/>
          </a:xfrm>
          <a:prstGeom prst="straightConnector1">
            <a:avLst/>
          </a:prstGeom>
          <a:noFill/>
          <a:ln w="38100" cap="rnd" cmpd="sng">
            <a:solidFill>
              <a:srgbClr val="007DC6"/>
            </a:solidFill>
            <a:prstDash val="solid"/>
            <a:round/>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grpSp>
        <p:nvGrpSpPr>
          <p:cNvPr id="836" name="Google Shape;836;p37"/>
          <p:cNvGrpSpPr/>
          <p:nvPr/>
        </p:nvGrpSpPr>
        <p:grpSpPr>
          <a:xfrm>
            <a:off x="664975" y="1044617"/>
            <a:ext cx="3319044" cy="565991"/>
            <a:chOff x="520596" y="1672870"/>
            <a:chExt cx="3319044" cy="565991"/>
          </a:xfrm>
        </p:grpSpPr>
        <p:sp>
          <p:nvSpPr>
            <p:cNvPr id="837" name="Google Shape;837;p37"/>
            <p:cNvSpPr txBox="1"/>
            <p:nvPr/>
          </p:nvSpPr>
          <p:spPr>
            <a:xfrm>
              <a:off x="520596" y="1715641"/>
              <a:ext cx="331904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Arial"/>
                  <a:ea typeface="Arial"/>
                  <a:cs typeface="Arial"/>
                  <a:sym typeface="Arial"/>
                </a:rPr>
                <a:t>THANK YOU</a:t>
              </a:r>
              <a:endParaRPr sz="1400" b="0" i="0" u="none" strike="noStrike" cap="none">
                <a:solidFill>
                  <a:srgbClr val="000000"/>
                </a:solidFill>
                <a:latin typeface="Arial"/>
                <a:ea typeface="Arial"/>
                <a:cs typeface="Arial"/>
                <a:sym typeface="Arial"/>
              </a:endParaRPr>
            </a:p>
          </p:txBody>
        </p:sp>
        <p:cxnSp>
          <p:nvCxnSpPr>
            <p:cNvPr id="838" name="Google Shape;838;p37"/>
            <p:cNvCxnSpPr/>
            <p:nvPr/>
          </p:nvCxnSpPr>
          <p:spPr>
            <a:xfrm rot="10800000">
              <a:off x="621453" y="1672870"/>
              <a:ext cx="426056" cy="0"/>
            </a:xfrm>
            <a:prstGeom prst="straightConnector1">
              <a:avLst/>
            </a:prstGeom>
            <a:noFill/>
            <a:ln w="38100" cap="rnd" cmpd="sng">
              <a:solidFill>
                <a:srgbClr val="007DC6"/>
              </a:solidFill>
              <a:prstDash val="solid"/>
              <a:round/>
              <a:headEnd type="none" w="sm" len="sm"/>
              <a:tailEnd type="none" w="sm" len="sm"/>
            </a:ln>
          </p:spPr>
        </p:cxnSp>
      </p:grpSp>
      <p:cxnSp>
        <p:nvCxnSpPr>
          <p:cNvPr id="839" name="Google Shape;839;p37"/>
          <p:cNvCxnSpPr>
            <a:stCxn id="840" idx="0"/>
          </p:cNvCxnSpPr>
          <p:nvPr/>
        </p:nvCxnSpPr>
        <p:spPr>
          <a:xfrm>
            <a:off x="3379503" y="1213327"/>
            <a:ext cx="0" cy="3930300"/>
          </a:xfrm>
          <a:prstGeom prst="straightConnector1">
            <a:avLst/>
          </a:prstGeom>
          <a:noFill/>
          <a:ln w="9525" cap="flat" cmpd="sng">
            <a:solidFill>
              <a:schemeClr val="accent1"/>
            </a:solidFill>
            <a:prstDash val="solid"/>
            <a:round/>
            <a:headEnd type="none" w="sm" len="sm"/>
            <a:tailEnd type="none" w="sm" len="sm"/>
          </a:ln>
        </p:spPr>
      </p:cxnSp>
      <p:sp>
        <p:nvSpPr>
          <p:cNvPr id="840" name="Google Shape;840;p37"/>
          <p:cNvSpPr/>
          <p:nvPr/>
        </p:nvSpPr>
        <p:spPr>
          <a:xfrm>
            <a:off x="3297207" y="1213327"/>
            <a:ext cx="164592" cy="164592"/>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41" name="Google Shape;841;p37"/>
          <p:cNvSpPr/>
          <p:nvPr/>
        </p:nvSpPr>
        <p:spPr>
          <a:xfrm>
            <a:off x="3297207" y="2876692"/>
            <a:ext cx="164592" cy="164592"/>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42" name="Google Shape;842;p37"/>
          <p:cNvSpPr/>
          <p:nvPr/>
        </p:nvSpPr>
        <p:spPr>
          <a:xfrm>
            <a:off x="0" y="0"/>
            <a:ext cx="9144000" cy="13062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843" name="Google Shape;843;p37"/>
          <p:cNvGrpSpPr/>
          <p:nvPr/>
        </p:nvGrpSpPr>
        <p:grpSpPr>
          <a:xfrm>
            <a:off x="3827540" y="2370300"/>
            <a:ext cx="4630653" cy="2089726"/>
            <a:chOff x="3827540" y="2722638"/>
            <a:chExt cx="4630653" cy="2089726"/>
          </a:xfrm>
        </p:grpSpPr>
        <p:pic>
          <p:nvPicPr>
            <p:cNvPr id="844" name="Google Shape;844;p37"/>
            <p:cNvPicPr preferRelativeResize="0"/>
            <p:nvPr/>
          </p:nvPicPr>
          <p:blipFill rotWithShape="1">
            <a:blip r:embed="rId3">
              <a:alphaModFix/>
            </a:blip>
            <a:srcRect/>
            <a:stretch/>
          </p:blipFill>
          <p:spPr>
            <a:xfrm>
              <a:off x="3890431" y="2722638"/>
              <a:ext cx="932688" cy="367694"/>
            </a:xfrm>
            <a:prstGeom prst="rect">
              <a:avLst/>
            </a:prstGeom>
            <a:noFill/>
            <a:ln>
              <a:noFill/>
            </a:ln>
          </p:spPr>
        </p:pic>
        <p:sp>
          <p:nvSpPr>
            <p:cNvPr id="845" name="Google Shape;845;p37"/>
            <p:cNvSpPr txBox="1"/>
            <p:nvPr/>
          </p:nvSpPr>
          <p:spPr>
            <a:xfrm>
              <a:off x="3827540" y="3203484"/>
              <a:ext cx="4630653" cy="160888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Swoop (www.swoop.com), part of Real Chemistry, empowers the world’s leading pharmaceutical brands to better-educate patients about disease states and the therapies that could remedy their conditions, as well as enable them to become active participants in their treatment journey. Swoop’s HIPAA-certified and NAI-accredited system of engagement has uncovered over 6,000 unique target audiences for precisely activating patient populations and their healthcare ecosystems through omnichannel marketing strategies. By utilizing artificial intelligence, machine learning and evolutionary computation in conjunction with a real world data universe of over 300 million de-identified patients, 65 billion anonymized social determinants of health signals and 1.6 million healthcare provider profiles, Swoop’s segments are superior in audience quality, lead to optimal conversion and drive increased Rx lift. It’s no wonder that 18 of the top 20 healthcare marketing agencies and 42 of the top 50 pharmaceutical companies power their marketing efforts with Swoop. And we are just getting started.</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6703A7A-A3C7-7F6E-B214-94F4095D9D71}"/>
              </a:ext>
            </a:extLst>
          </p:cNvPr>
          <p:cNvSpPr>
            <a:spLocks noGrp="1"/>
          </p:cNvSpPr>
          <p:nvPr>
            <p:ph type="sldNum" idx="12"/>
          </p:nvPr>
        </p:nvSpPr>
        <p:spPr/>
        <p:txBody>
          <a:bodyPr/>
          <a:lstStyle/>
          <a:p>
            <a:fld id="{00000000-1234-1234-1234-123412341234}" type="slidenum">
              <a:rPr lang="en-US" smtClean="0"/>
              <a:pPr/>
              <a:t>2</a:t>
            </a:fld>
            <a:endParaRPr lang="en-US" dirty="0"/>
          </a:p>
        </p:txBody>
      </p:sp>
      <p:cxnSp>
        <p:nvCxnSpPr>
          <p:cNvPr id="4" name="Straight Connector 3">
            <a:extLst>
              <a:ext uri="{FF2B5EF4-FFF2-40B4-BE49-F238E27FC236}">
                <a16:creationId xmlns:a16="http://schemas.microsoft.com/office/drawing/2014/main" id="{6587E5EC-A740-86A2-62EF-507568103AD3}"/>
              </a:ext>
            </a:extLst>
          </p:cNvPr>
          <p:cNvCxnSpPr>
            <a:cxnSpLocks/>
          </p:cNvCxnSpPr>
          <p:nvPr/>
        </p:nvCxnSpPr>
        <p:spPr>
          <a:xfrm flipH="1">
            <a:off x="383358" y="718652"/>
            <a:ext cx="502920"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900C6B2F-D5AA-571F-8954-557F7DBAB647}"/>
              </a:ext>
            </a:extLst>
          </p:cNvPr>
          <p:cNvSpPr txBox="1">
            <a:spLocks/>
          </p:cNvSpPr>
          <p:nvPr/>
        </p:nvSpPr>
        <p:spPr>
          <a:xfrm>
            <a:off x="285287" y="217008"/>
            <a:ext cx="8734425" cy="400069"/>
          </a:xfrm>
          <a:prstGeom prst="rect">
            <a:avLst/>
          </a:prstGeom>
          <a:noFill/>
          <a:ln>
            <a:noFill/>
          </a:ln>
        </p:spPr>
        <p:txBody>
          <a:bodyPr spcFirstLastPara="1" wrap="square" lIns="45700" tIns="45700" rIns="45700"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700"/>
              <a:buFont typeface="Century Gothic"/>
              <a:buNone/>
              <a:defRPr sz="2700" b="1" i="0" u="none" strike="noStrike" cap="none">
                <a:solidFill>
                  <a:schemeClr val="dk2"/>
                </a:solidFill>
                <a:latin typeface="Arial" panose="020B0604020202020204" pitchFamily="34" charset="0"/>
                <a:ea typeface="Century Gothic"/>
                <a:cs typeface="Arial" panose="020B0604020202020204" pitchFamily="34" charset="0"/>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b="0" dirty="0">
                <a:solidFill>
                  <a:schemeClr val="tx1"/>
                </a:solidFill>
              </a:rPr>
              <a:t>Summary </a:t>
            </a:r>
            <a:endParaRPr lang="en-US" sz="2000" dirty="0">
              <a:solidFill>
                <a:schemeClr val="tx1"/>
              </a:solidFill>
            </a:endParaRPr>
          </a:p>
        </p:txBody>
      </p:sp>
      <p:sp>
        <p:nvSpPr>
          <p:cNvPr id="7" name="Title 1">
            <a:extLst>
              <a:ext uri="{FF2B5EF4-FFF2-40B4-BE49-F238E27FC236}">
                <a16:creationId xmlns:a16="http://schemas.microsoft.com/office/drawing/2014/main" id="{67B7758F-9EBE-B58E-FAAF-16F813E944BD}"/>
              </a:ext>
            </a:extLst>
          </p:cNvPr>
          <p:cNvSpPr txBox="1">
            <a:spLocks/>
          </p:cNvSpPr>
          <p:nvPr/>
        </p:nvSpPr>
        <p:spPr>
          <a:xfrm>
            <a:off x="736533" y="1028395"/>
            <a:ext cx="7295356" cy="2277506"/>
          </a:xfrm>
          <a:prstGeom prst="rect">
            <a:avLst/>
          </a:prstGeom>
          <a:noFill/>
          <a:ln>
            <a:noFill/>
          </a:ln>
        </p:spPr>
        <p:txBody>
          <a:bodyPr spcFirstLastPara="1" wrap="square" lIns="45700" tIns="45700" rIns="45700"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700"/>
              <a:buFont typeface="Century Gothic"/>
              <a:buNone/>
              <a:defRPr sz="2700" b="1" i="0" u="none" strike="noStrike" cap="none">
                <a:solidFill>
                  <a:schemeClr val="dk2"/>
                </a:solidFill>
                <a:latin typeface="Arial" panose="020B0604020202020204" pitchFamily="34" charset="0"/>
                <a:ea typeface="Century Gothic"/>
                <a:cs typeface="Arial" panose="020B0604020202020204" pitchFamily="34" charset="0"/>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285750" indent="-285750">
              <a:buFont typeface="Arial" panose="020B0604020202020204" pitchFamily="34" charset="0"/>
              <a:buChar char="•"/>
            </a:pPr>
            <a:endParaRPr lang="en-US" sz="1600" b="0" dirty="0">
              <a:solidFill>
                <a:schemeClr val="tx1"/>
              </a:solidFill>
            </a:endParaRPr>
          </a:p>
          <a:p>
            <a:pPr marL="285750" indent="-285750">
              <a:buFont typeface="Arial" panose="020B0604020202020204" pitchFamily="34" charset="0"/>
              <a:buChar char="•"/>
            </a:pPr>
            <a:r>
              <a:rPr lang="en-US" sz="1600" b="0" dirty="0">
                <a:solidFill>
                  <a:schemeClr val="tx1"/>
                </a:solidFill>
              </a:rPr>
              <a:t>Health Data </a:t>
            </a:r>
          </a:p>
          <a:p>
            <a:pPr marL="285750" indent="-285750">
              <a:buFont typeface="Arial" panose="020B0604020202020204" pitchFamily="34" charset="0"/>
              <a:buChar char="•"/>
            </a:pPr>
            <a:endParaRPr lang="en-US" sz="1600" b="0" dirty="0">
              <a:solidFill>
                <a:schemeClr val="tx1"/>
              </a:solidFill>
            </a:endParaRPr>
          </a:p>
          <a:p>
            <a:pPr marL="285750" indent="-285750">
              <a:buFont typeface="Arial" panose="020B0604020202020204" pitchFamily="34" charset="0"/>
              <a:buChar char="•"/>
            </a:pPr>
            <a:r>
              <a:rPr lang="en-US" sz="1600" b="0" dirty="0">
                <a:solidFill>
                  <a:schemeClr val="tx1"/>
                </a:solidFill>
              </a:rPr>
              <a:t>HCP Segment Targeting</a:t>
            </a:r>
          </a:p>
          <a:p>
            <a:endParaRPr lang="en-US" sz="1600" b="0" dirty="0">
              <a:solidFill>
                <a:schemeClr val="tx1"/>
              </a:solidFill>
            </a:endParaRPr>
          </a:p>
          <a:p>
            <a:pPr marL="285750" indent="-285750">
              <a:buFont typeface="Arial" panose="020B0604020202020204" pitchFamily="34" charset="0"/>
              <a:buChar char="•"/>
            </a:pPr>
            <a:r>
              <a:rPr lang="en-US" sz="1600" b="0" dirty="0">
                <a:solidFill>
                  <a:schemeClr val="tx1"/>
                </a:solidFill>
              </a:rPr>
              <a:t>TV Activation</a:t>
            </a:r>
          </a:p>
          <a:p>
            <a:endParaRPr lang="en-US" sz="1600" b="0" i="1" dirty="0">
              <a:solidFill>
                <a:schemeClr val="tx1"/>
              </a:solidFill>
            </a:endParaRPr>
          </a:p>
          <a:p>
            <a:pPr marL="285750" indent="-285750">
              <a:buFont typeface="Arial" panose="020B0604020202020204" pitchFamily="34" charset="0"/>
              <a:buChar char="•"/>
            </a:pPr>
            <a:r>
              <a:rPr lang="en-US" sz="1600" b="0" dirty="0">
                <a:solidFill>
                  <a:schemeClr val="tx1"/>
                </a:solidFill>
              </a:rPr>
              <a:t>Case Study</a:t>
            </a:r>
          </a:p>
          <a:p>
            <a:pPr marL="285750" lvl="2" indent="-285750">
              <a:buFont typeface="Arial" panose="020B0604020202020204" pitchFamily="34" charset="0"/>
              <a:buChar char="•"/>
            </a:pPr>
            <a:endParaRPr lang="en-US" sz="100" b="0" dirty="0">
              <a:solidFill>
                <a:schemeClr val="tx1"/>
              </a:solidFill>
            </a:endParaRPr>
          </a:p>
          <a:p>
            <a:pPr lvl="2"/>
            <a:endParaRPr lang="en-US" sz="100" dirty="0">
              <a:solidFill>
                <a:schemeClr val="tx1"/>
              </a:solidFill>
            </a:endParaRPr>
          </a:p>
          <a:p>
            <a:pPr lvl="2"/>
            <a:endParaRPr lang="en-US" sz="100" b="0" dirty="0">
              <a:solidFill>
                <a:schemeClr val="tx1"/>
              </a:solidFill>
            </a:endParaRPr>
          </a:p>
          <a:p>
            <a:pPr lvl="2"/>
            <a:endParaRPr lang="en-US" sz="100" dirty="0">
              <a:solidFill>
                <a:schemeClr val="tx1"/>
              </a:solidFill>
            </a:endParaRPr>
          </a:p>
          <a:p>
            <a:pPr lvl="2"/>
            <a:endParaRPr lang="en-US" sz="100" b="0" dirty="0">
              <a:solidFill>
                <a:schemeClr val="tx1"/>
              </a:solidFill>
            </a:endParaRPr>
          </a:p>
          <a:p>
            <a:pPr lvl="2"/>
            <a:endParaRPr lang="en-US" sz="100" dirty="0">
              <a:solidFill>
                <a:schemeClr val="tx1"/>
              </a:solidFill>
            </a:endParaRPr>
          </a:p>
          <a:p>
            <a:pPr lvl="2"/>
            <a:endParaRPr lang="en-US" sz="100" b="0" dirty="0">
              <a:solidFill>
                <a:schemeClr val="tx1"/>
              </a:solidFill>
            </a:endParaRPr>
          </a:p>
          <a:p>
            <a:pPr marL="285750" lvl="5" indent="-285750">
              <a:buFont typeface="Arial" panose="020B0604020202020204" pitchFamily="34" charset="0"/>
              <a:buChar char="•"/>
            </a:pPr>
            <a:endParaRPr lang="en-US" sz="700" b="0" dirty="0">
              <a:solidFill>
                <a:schemeClr val="tx1"/>
              </a:solidFill>
            </a:endParaRPr>
          </a:p>
        </p:txBody>
      </p:sp>
    </p:spTree>
    <p:extLst>
      <p:ext uri="{BB962C8B-B14F-4D97-AF65-F5344CB8AC3E}">
        <p14:creationId xmlns:p14="http://schemas.microsoft.com/office/powerpoint/2010/main" val="2949807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25"/>
          <p:cNvPicPr preferRelativeResize="0"/>
          <p:nvPr/>
        </p:nvPicPr>
        <p:blipFill rotWithShape="1">
          <a:blip r:embed="rId3">
            <a:alphaModFix/>
          </a:blip>
          <a:srcRect l="29049" t="18273" r="29638" b="17967"/>
          <a:stretch/>
        </p:blipFill>
        <p:spPr>
          <a:xfrm rot="5964949">
            <a:off x="5327137" y="1354333"/>
            <a:ext cx="2422897" cy="2342368"/>
          </a:xfrm>
          <a:prstGeom prst="rect">
            <a:avLst/>
          </a:prstGeom>
          <a:noFill/>
          <a:ln>
            <a:noFill/>
          </a:ln>
        </p:spPr>
      </p:pic>
      <p:sp>
        <p:nvSpPr>
          <p:cNvPr id="84" name="Google Shape;84;p25"/>
          <p:cNvSpPr/>
          <p:nvPr/>
        </p:nvSpPr>
        <p:spPr>
          <a:xfrm>
            <a:off x="7417100" y="2435192"/>
            <a:ext cx="123825" cy="19529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85" name="Google Shape;85;p25"/>
          <p:cNvPicPr preferRelativeResize="0"/>
          <p:nvPr/>
        </p:nvPicPr>
        <p:blipFill rotWithShape="1">
          <a:blip r:embed="rId4">
            <a:alphaModFix/>
          </a:blip>
          <a:srcRect t="66756"/>
          <a:stretch/>
        </p:blipFill>
        <p:spPr>
          <a:xfrm rot="-5400000">
            <a:off x="7247420" y="2129042"/>
            <a:ext cx="1126641" cy="794225"/>
          </a:xfrm>
          <a:prstGeom prst="rect">
            <a:avLst/>
          </a:prstGeom>
          <a:noFill/>
          <a:ln>
            <a:noFill/>
          </a:ln>
        </p:spPr>
      </p:pic>
      <p:graphicFrame>
        <p:nvGraphicFramePr>
          <p:cNvPr id="86" name="Google Shape;86;p25"/>
          <p:cNvGraphicFramePr/>
          <p:nvPr/>
        </p:nvGraphicFramePr>
        <p:xfrm>
          <a:off x="5003387" y="1521596"/>
          <a:ext cx="3082375" cy="2054917"/>
        </p:xfrm>
        <a:graphic>
          <a:graphicData uri="http://schemas.openxmlformats.org/drawingml/2006/chart">
            <c:chart xmlns:c="http://schemas.openxmlformats.org/drawingml/2006/chart" xmlns:r="http://schemas.openxmlformats.org/officeDocument/2006/relationships" r:id="rId5"/>
          </a:graphicData>
        </a:graphic>
      </p:graphicFrame>
      <p:sp>
        <p:nvSpPr>
          <p:cNvPr id="87" name="Google Shape;87;p25"/>
          <p:cNvSpPr/>
          <p:nvPr/>
        </p:nvSpPr>
        <p:spPr>
          <a:xfrm rot="6674414">
            <a:off x="5806695" y="1797259"/>
            <a:ext cx="1494633" cy="1505561"/>
          </a:xfrm>
          <a:prstGeom prst="rect">
            <a:avLst/>
          </a:prstGeom>
        </p:spPr>
        <p:txBody>
          <a:bodyPr>
            <a:prstTxWarp prst="textPlain">
              <a:avLst/>
            </a:prstTxWarp>
          </a:bodyPr>
          <a:lstStyle/>
          <a:p>
            <a:pPr lvl="0" algn="r"/>
            <a:r>
              <a:rPr b="1" i="0">
                <a:ln>
                  <a:noFill/>
                </a:ln>
                <a:solidFill>
                  <a:schemeClr val="lt1"/>
                </a:solidFill>
                <a:latin typeface="Arial"/>
              </a:rPr>
              <a:t>Machine learning</a:t>
            </a:r>
          </a:p>
        </p:txBody>
      </p:sp>
      <p:sp>
        <p:nvSpPr>
          <p:cNvPr id="88" name="Google Shape;88;p25"/>
          <p:cNvSpPr/>
          <p:nvPr/>
        </p:nvSpPr>
        <p:spPr>
          <a:xfrm rot="-1874539">
            <a:off x="5755755" y="1794097"/>
            <a:ext cx="1531353" cy="1532616"/>
          </a:xfrm>
          <a:prstGeom prst="rect">
            <a:avLst/>
          </a:prstGeom>
        </p:spPr>
        <p:txBody>
          <a:bodyPr>
            <a:prstTxWarp prst="textPlain">
              <a:avLst/>
            </a:prstTxWarp>
          </a:bodyPr>
          <a:lstStyle/>
          <a:p>
            <a:pPr lvl="0" algn="l"/>
            <a:r>
              <a:rPr b="1" i="0">
                <a:ln>
                  <a:noFill/>
                </a:ln>
                <a:solidFill>
                  <a:schemeClr val="lt1"/>
                </a:solidFill>
                <a:latin typeface="Arial"/>
              </a:rPr>
              <a:t>Artificial Intelligence</a:t>
            </a:r>
          </a:p>
        </p:txBody>
      </p:sp>
      <p:sp>
        <p:nvSpPr>
          <p:cNvPr id="89" name="Google Shape;89;p25"/>
          <p:cNvSpPr/>
          <p:nvPr/>
        </p:nvSpPr>
        <p:spPr>
          <a:xfrm>
            <a:off x="5786290" y="1797204"/>
            <a:ext cx="1531353" cy="1532616"/>
          </a:xfrm>
          <a:prstGeom prst="rect">
            <a:avLst/>
          </a:prstGeom>
        </p:spPr>
        <p:txBody>
          <a:bodyPr>
            <a:prstTxWarp prst="textPlain">
              <a:avLst/>
            </a:prstTxWarp>
          </a:bodyPr>
          <a:lstStyle/>
          <a:p>
            <a:pPr lvl="0" algn="ctr"/>
            <a:r>
              <a:rPr b="1" i="0" dirty="0">
                <a:ln>
                  <a:noFill/>
                </a:ln>
                <a:solidFill>
                  <a:schemeClr val="lt1"/>
                </a:solidFill>
                <a:latin typeface="Arial"/>
              </a:rPr>
              <a:t>Data unification</a:t>
            </a:r>
          </a:p>
        </p:txBody>
      </p:sp>
      <p:sp>
        <p:nvSpPr>
          <p:cNvPr id="90" name="Google Shape;90;p25"/>
          <p:cNvSpPr/>
          <p:nvPr/>
        </p:nvSpPr>
        <p:spPr>
          <a:xfrm>
            <a:off x="0" y="0"/>
            <a:ext cx="1992086"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1" name="Google Shape;91;p25"/>
          <p:cNvSpPr txBox="1">
            <a:spLocks noGrp="1"/>
          </p:cNvSpPr>
          <p:nvPr>
            <p:ph type="sldNum" idx="12"/>
          </p:nvPr>
        </p:nvSpPr>
        <p:spPr>
          <a:xfrm>
            <a:off x="7932935" y="4645253"/>
            <a:ext cx="791965" cy="273844"/>
          </a:xfrm>
          <a:prstGeom prst="rect">
            <a:avLst/>
          </a:prstGeom>
          <a:noFill/>
          <a:ln>
            <a:noFill/>
          </a:ln>
        </p:spPr>
        <p:txBody>
          <a:bodyPr spcFirstLastPara="1" wrap="square" lIns="0" tIns="45700" rIns="0" bIns="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grpSp>
        <p:nvGrpSpPr>
          <p:cNvPr id="92" name="Google Shape;92;p25"/>
          <p:cNvGrpSpPr/>
          <p:nvPr/>
        </p:nvGrpSpPr>
        <p:grpSpPr>
          <a:xfrm>
            <a:off x="266784" y="1404100"/>
            <a:ext cx="1588502" cy="1827182"/>
            <a:chOff x="440056" y="517398"/>
            <a:chExt cx="1588502" cy="1827182"/>
          </a:xfrm>
        </p:grpSpPr>
        <p:sp>
          <p:nvSpPr>
            <p:cNvPr id="93" name="Google Shape;93;p25"/>
            <p:cNvSpPr txBox="1"/>
            <p:nvPr/>
          </p:nvSpPr>
          <p:spPr>
            <a:xfrm>
              <a:off x="440056" y="590294"/>
              <a:ext cx="1588502" cy="1754286"/>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chemeClr val="dk2"/>
                </a:buClr>
                <a:buSzPts val="2700"/>
                <a:buFont typeface="Century Gothic"/>
                <a:buNone/>
              </a:pPr>
              <a:r>
                <a:rPr lang="en-US" sz="1800" b="0" i="0" u="none" strike="noStrike" cap="none">
                  <a:solidFill>
                    <a:schemeClr val="lt1"/>
                  </a:solidFill>
                  <a:latin typeface="Arial"/>
                  <a:ea typeface="Arial"/>
                  <a:cs typeface="Arial"/>
                  <a:sym typeface="Arial"/>
                </a:rPr>
                <a:t>Our system transforms real world data into precise patient audiences </a:t>
              </a:r>
              <a:endParaRPr sz="1800" b="1" i="0" u="none" strike="noStrike" cap="none">
                <a:solidFill>
                  <a:schemeClr val="lt1"/>
                </a:solidFill>
                <a:latin typeface="Arial"/>
                <a:ea typeface="Arial"/>
                <a:cs typeface="Arial"/>
                <a:sym typeface="Arial"/>
              </a:endParaRPr>
            </a:p>
          </p:txBody>
        </p:sp>
        <p:cxnSp>
          <p:nvCxnSpPr>
            <p:cNvPr id="94" name="Google Shape;94;p25"/>
            <p:cNvCxnSpPr/>
            <p:nvPr/>
          </p:nvCxnSpPr>
          <p:spPr>
            <a:xfrm rot="10800000">
              <a:off x="502920" y="517398"/>
              <a:ext cx="466344" cy="0"/>
            </a:xfrm>
            <a:prstGeom prst="straightConnector1">
              <a:avLst/>
            </a:prstGeom>
            <a:noFill/>
            <a:ln w="38100" cap="rnd" cmpd="sng">
              <a:solidFill>
                <a:schemeClr val="lt2"/>
              </a:solidFill>
              <a:prstDash val="solid"/>
              <a:round/>
              <a:headEnd type="none" w="sm" len="sm"/>
              <a:tailEnd type="none" w="sm" len="sm"/>
            </a:ln>
          </p:spPr>
        </p:cxnSp>
      </p:grpSp>
      <p:sp>
        <p:nvSpPr>
          <p:cNvPr id="95" name="Google Shape;95;p25"/>
          <p:cNvSpPr/>
          <p:nvPr/>
        </p:nvSpPr>
        <p:spPr>
          <a:xfrm>
            <a:off x="7706864" y="2724150"/>
            <a:ext cx="1565753"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00" b="1" i="0" u="none" strike="noStrike" cap="none">
                <a:solidFill>
                  <a:schemeClr val="accent1"/>
                </a:solidFill>
                <a:latin typeface="Arial"/>
                <a:ea typeface="Arial"/>
                <a:cs typeface="Arial"/>
                <a:sym typeface="Arial"/>
              </a:rPr>
              <a:t>Exclusive Target Audience of Ideal Patients</a:t>
            </a:r>
            <a:endParaRPr/>
          </a:p>
        </p:txBody>
      </p:sp>
      <p:pic>
        <p:nvPicPr>
          <p:cNvPr id="96" name="Google Shape;96;p25"/>
          <p:cNvPicPr preferRelativeResize="0"/>
          <p:nvPr/>
        </p:nvPicPr>
        <p:blipFill rotWithShape="1">
          <a:blip r:embed="rId6">
            <a:alphaModFix/>
          </a:blip>
          <a:srcRect/>
          <a:stretch/>
        </p:blipFill>
        <p:spPr>
          <a:xfrm>
            <a:off x="8220319" y="2250256"/>
            <a:ext cx="457200" cy="457200"/>
          </a:xfrm>
          <a:prstGeom prst="rect">
            <a:avLst/>
          </a:prstGeom>
          <a:noFill/>
          <a:ln>
            <a:noFill/>
          </a:ln>
        </p:spPr>
      </p:pic>
      <p:sp>
        <p:nvSpPr>
          <p:cNvPr id="97" name="Google Shape;97;p25"/>
          <p:cNvSpPr/>
          <p:nvPr/>
        </p:nvSpPr>
        <p:spPr>
          <a:xfrm>
            <a:off x="5809742" y="2317278"/>
            <a:ext cx="1502156"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200" b="1" i="0" u="none" strike="noStrike" cap="none" dirty="0">
                <a:solidFill>
                  <a:srgbClr val="000000"/>
                </a:solidFill>
                <a:latin typeface="Arial"/>
                <a:ea typeface="Arial"/>
                <a:cs typeface="Arial"/>
                <a:sym typeface="Arial"/>
              </a:rPr>
              <a:t>SWOOP DATA UNIVERSE</a:t>
            </a:r>
            <a:endParaRPr dirty="0"/>
          </a:p>
        </p:txBody>
      </p:sp>
      <p:sp>
        <p:nvSpPr>
          <p:cNvPr id="98" name="Google Shape;98;p25"/>
          <p:cNvSpPr/>
          <p:nvPr/>
        </p:nvSpPr>
        <p:spPr>
          <a:xfrm>
            <a:off x="4935422" y="354211"/>
            <a:ext cx="3209544" cy="7232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200" b="1" i="0" u="none" strike="noStrike" cap="none">
                <a:solidFill>
                  <a:srgbClr val="000000"/>
                </a:solidFill>
                <a:latin typeface="Arial"/>
                <a:ea typeface="Arial"/>
                <a:cs typeface="Arial"/>
                <a:sym typeface="Arial"/>
              </a:rPr>
              <a:t>300 Million Unique De-Identified Patients</a:t>
            </a:r>
            <a:endParaRPr/>
          </a:p>
          <a:p>
            <a:pPr marL="0" marR="0" lvl="0" indent="0" algn="ctr" rtl="0">
              <a:lnSpc>
                <a:spcPct val="100000"/>
              </a:lnSpc>
              <a:spcBef>
                <a:spcPts val="0"/>
              </a:spcBef>
              <a:spcAft>
                <a:spcPts val="0"/>
              </a:spcAft>
              <a:buNone/>
            </a:pPr>
            <a:r>
              <a:rPr lang="en-US" sz="1050" b="0" i="0" u="none" strike="noStrike" cap="none">
                <a:solidFill>
                  <a:srgbClr val="000000"/>
                </a:solidFill>
                <a:latin typeface="Arial"/>
                <a:ea typeface="Arial"/>
                <a:cs typeface="Arial"/>
                <a:sym typeface="Arial"/>
              </a:rPr>
              <a:t>10 years of granular level longitudinal data </a:t>
            </a:r>
            <a:r>
              <a:rPr lang="en-US" sz="1050" b="1" i="0" u="none" strike="noStrike" cap="none">
                <a:solidFill>
                  <a:schemeClr val="accent1"/>
                </a:solidFill>
                <a:latin typeface="Arial"/>
                <a:ea typeface="Arial"/>
                <a:cs typeface="Arial"/>
                <a:sym typeface="Arial"/>
              </a:rPr>
              <a:t>refreshed weekly</a:t>
            </a:r>
            <a:endParaRPr/>
          </a:p>
          <a:p>
            <a:pPr marL="0" marR="0" lvl="0" indent="0" algn="ctr" rtl="0">
              <a:lnSpc>
                <a:spcPct val="100000"/>
              </a:lnSpc>
              <a:spcBef>
                <a:spcPts val="0"/>
              </a:spcBef>
              <a:spcAft>
                <a:spcPts val="0"/>
              </a:spcAft>
              <a:buNone/>
            </a:pPr>
            <a:r>
              <a:rPr lang="en-US" sz="800" b="0" i="1" u="none" strike="noStrike" cap="none">
                <a:solidFill>
                  <a:srgbClr val="000000"/>
                </a:solidFill>
                <a:latin typeface="Arial"/>
                <a:ea typeface="Arial"/>
                <a:cs typeface="Arial"/>
                <a:sym typeface="Arial"/>
              </a:rPr>
              <a:t>Dx, Rx, CPT and J-Code as well as NPI for Each Claim</a:t>
            </a:r>
            <a:endParaRPr/>
          </a:p>
        </p:txBody>
      </p:sp>
      <p:sp>
        <p:nvSpPr>
          <p:cNvPr id="99" name="Google Shape;99;p25"/>
          <p:cNvSpPr/>
          <p:nvPr/>
        </p:nvSpPr>
        <p:spPr>
          <a:xfrm>
            <a:off x="5110775" y="3933332"/>
            <a:ext cx="2871216"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200" b="1" i="0" u="none" strike="noStrike" cap="none">
                <a:solidFill>
                  <a:srgbClr val="000000"/>
                </a:solidFill>
                <a:latin typeface="Arial"/>
                <a:ea typeface="Arial"/>
                <a:cs typeface="Arial"/>
                <a:sym typeface="Arial"/>
              </a:rPr>
              <a:t>65 Billion Anonymous</a:t>
            </a:r>
            <a:br>
              <a:rPr lang="en-US" sz="1200" b="1" i="0" u="none" strike="noStrike" cap="none">
                <a:solidFill>
                  <a:srgbClr val="000000"/>
                </a:solidFill>
                <a:latin typeface="Arial"/>
                <a:ea typeface="Arial"/>
                <a:cs typeface="Arial"/>
                <a:sym typeface="Arial"/>
              </a:rPr>
            </a:br>
            <a:r>
              <a:rPr lang="en-US" sz="1200" b="1" i="0" u="none" strike="noStrike" cap="none">
                <a:solidFill>
                  <a:srgbClr val="000000"/>
                </a:solidFill>
                <a:latin typeface="Arial"/>
                <a:ea typeface="Arial"/>
                <a:cs typeface="Arial"/>
                <a:sym typeface="Arial"/>
              </a:rPr>
              <a:t>Consumer Attributes </a:t>
            </a:r>
            <a:br>
              <a:rPr lang="en-US" sz="1200" b="1" i="0" u="none" strike="noStrike" cap="none">
                <a:solidFill>
                  <a:srgbClr val="000000"/>
                </a:solidFill>
                <a:latin typeface="Arial"/>
                <a:ea typeface="Arial"/>
                <a:cs typeface="Arial"/>
                <a:sym typeface="Arial"/>
              </a:rPr>
            </a:br>
            <a:r>
              <a:rPr lang="en-US" sz="800" b="0" i="1" u="none" strike="noStrike" cap="none">
                <a:solidFill>
                  <a:srgbClr val="000000"/>
                </a:solidFill>
                <a:latin typeface="Arial"/>
                <a:ea typeface="Arial"/>
                <a:cs typeface="Arial"/>
                <a:sym typeface="Arial"/>
              </a:rPr>
              <a:t>Representing over 3,100 consumer segments</a:t>
            </a:r>
            <a:endParaRPr/>
          </a:p>
        </p:txBody>
      </p:sp>
      <p:cxnSp>
        <p:nvCxnSpPr>
          <p:cNvPr id="100" name="Google Shape;100;p25"/>
          <p:cNvCxnSpPr/>
          <p:nvPr/>
        </p:nvCxnSpPr>
        <p:spPr>
          <a:xfrm>
            <a:off x="6536811" y="1165394"/>
            <a:ext cx="0" cy="168635"/>
          </a:xfrm>
          <a:prstGeom prst="straightConnector1">
            <a:avLst/>
          </a:prstGeom>
          <a:noFill/>
          <a:ln w="9525" cap="flat" cmpd="sng">
            <a:solidFill>
              <a:srgbClr val="007FC7"/>
            </a:solidFill>
            <a:prstDash val="solid"/>
            <a:round/>
            <a:headEnd type="oval" w="med" len="med"/>
            <a:tailEnd type="none" w="sm" len="sm"/>
          </a:ln>
        </p:spPr>
      </p:cxnSp>
      <p:cxnSp>
        <p:nvCxnSpPr>
          <p:cNvPr id="101" name="Google Shape;101;p25"/>
          <p:cNvCxnSpPr/>
          <p:nvPr/>
        </p:nvCxnSpPr>
        <p:spPr>
          <a:xfrm>
            <a:off x="6536811" y="3720493"/>
            <a:ext cx="0" cy="168635"/>
          </a:xfrm>
          <a:prstGeom prst="straightConnector1">
            <a:avLst/>
          </a:prstGeom>
          <a:noFill/>
          <a:ln w="9525" cap="flat" cmpd="sng">
            <a:solidFill>
              <a:srgbClr val="007FC7"/>
            </a:solidFill>
            <a:prstDash val="solid"/>
            <a:round/>
            <a:headEnd type="none" w="sm" len="sm"/>
            <a:tailEnd type="oval" w="med" len="med"/>
          </a:ln>
        </p:spPr>
      </p:cxnSp>
      <p:sp>
        <p:nvSpPr>
          <p:cNvPr id="102" name="Google Shape;102;p25"/>
          <p:cNvSpPr/>
          <p:nvPr/>
        </p:nvSpPr>
        <p:spPr>
          <a:xfrm rot="7285584">
            <a:off x="5966227" y="2182162"/>
            <a:ext cx="150732" cy="129941"/>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3" name="Google Shape;103;p25"/>
          <p:cNvSpPr/>
          <p:nvPr/>
        </p:nvSpPr>
        <p:spPr>
          <a:xfrm rot="-7285584" flipH="1">
            <a:off x="6975795" y="2182162"/>
            <a:ext cx="150732" cy="129941"/>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4" name="Google Shape;104;p25"/>
          <p:cNvSpPr/>
          <p:nvPr/>
        </p:nvSpPr>
        <p:spPr>
          <a:xfrm flipH="1">
            <a:off x="6461445" y="3066388"/>
            <a:ext cx="150732" cy="129941"/>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05" name="Google Shape;105;p25"/>
          <p:cNvGrpSpPr/>
          <p:nvPr/>
        </p:nvGrpSpPr>
        <p:grpSpPr>
          <a:xfrm>
            <a:off x="2033420" y="131557"/>
            <a:ext cx="3359850" cy="5011943"/>
            <a:chOff x="2033420" y="131557"/>
            <a:chExt cx="3359850" cy="5011943"/>
          </a:xfrm>
        </p:grpSpPr>
        <p:pic>
          <p:nvPicPr>
            <p:cNvPr id="106" name="Google Shape;106;p25"/>
            <p:cNvPicPr preferRelativeResize="0"/>
            <p:nvPr/>
          </p:nvPicPr>
          <p:blipFill rotWithShape="1">
            <a:blip r:embed="rId7">
              <a:alphaModFix/>
            </a:blip>
            <a:srcRect l="14565" t="6645" r="17720" b="48381"/>
            <a:stretch/>
          </p:blipFill>
          <p:spPr>
            <a:xfrm rot="-5400000">
              <a:off x="1222899" y="973129"/>
              <a:ext cx="5011943" cy="3328798"/>
            </a:xfrm>
            <a:prstGeom prst="rect">
              <a:avLst/>
            </a:prstGeom>
            <a:noFill/>
            <a:ln>
              <a:noFill/>
            </a:ln>
          </p:spPr>
        </p:pic>
        <p:sp>
          <p:nvSpPr>
            <p:cNvPr id="107" name="Google Shape;107;p25"/>
            <p:cNvSpPr/>
            <p:nvPr/>
          </p:nvSpPr>
          <p:spPr>
            <a:xfrm>
              <a:off x="3250334" y="1355359"/>
              <a:ext cx="53923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00" b="1" i="0" u="none" strike="noStrike" cap="none">
                  <a:solidFill>
                    <a:schemeClr val="lt1"/>
                  </a:solidFill>
                  <a:latin typeface="Arial"/>
                  <a:ea typeface="Arial"/>
                  <a:cs typeface="Arial"/>
                  <a:sym typeface="Arial"/>
                </a:rPr>
                <a:t>Patient 33939</a:t>
              </a:r>
              <a:endParaRPr/>
            </a:p>
          </p:txBody>
        </p:sp>
        <p:sp>
          <p:nvSpPr>
            <p:cNvPr id="108" name="Google Shape;108;p25"/>
            <p:cNvSpPr/>
            <p:nvPr/>
          </p:nvSpPr>
          <p:spPr>
            <a:xfrm>
              <a:off x="3722226" y="923411"/>
              <a:ext cx="53923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00" b="1" i="0" u="none" strike="noStrike" cap="none">
                  <a:solidFill>
                    <a:schemeClr val="lt1"/>
                  </a:solidFill>
                  <a:latin typeface="Arial"/>
                  <a:ea typeface="Arial"/>
                  <a:cs typeface="Arial"/>
                  <a:sym typeface="Arial"/>
                </a:rPr>
                <a:t>Patient 995</a:t>
              </a:r>
              <a:endParaRPr/>
            </a:p>
          </p:txBody>
        </p:sp>
        <p:sp>
          <p:nvSpPr>
            <p:cNvPr id="109" name="Google Shape;109;p25"/>
            <p:cNvSpPr/>
            <p:nvPr/>
          </p:nvSpPr>
          <p:spPr>
            <a:xfrm>
              <a:off x="3699189" y="287231"/>
              <a:ext cx="53923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00" b="1" i="0" u="none" strike="noStrike" cap="none">
                  <a:solidFill>
                    <a:schemeClr val="lt1"/>
                  </a:solidFill>
                  <a:latin typeface="Arial"/>
                  <a:ea typeface="Arial"/>
                  <a:cs typeface="Arial"/>
                  <a:sym typeface="Arial"/>
                </a:rPr>
                <a:t>Patient 38393</a:t>
              </a:r>
              <a:endParaRPr/>
            </a:p>
          </p:txBody>
        </p:sp>
        <p:sp>
          <p:nvSpPr>
            <p:cNvPr id="110" name="Google Shape;110;p25"/>
            <p:cNvSpPr/>
            <p:nvPr/>
          </p:nvSpPr>
          <p:spPr>
            <a:xfrm>
              <a:off x="3304012" y="437859"/>
              <a:ext cx="53923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00" b="1" i="0" u="none" strike="noStrike" cap="none">
                  <a:solidFill>
                    <a:schemeClr val="lt1"/>
                  </a:solidFill>
                  <a:latin typeface="Arial"/>
                  <a:ea typeface="Arial"/>
                  <a:cs typeface="Arial"/>
                  <a:sym typeface="Arial"/>
                </a:rPr>
                <a:t>Patient 59291</a:t>
              </a:r>
              <a:endParaRPr/>
            </a:p>
          </p:txBody>
        </p:sp>
        <p:sp>
          <p:nvSpPr>
            <p:cNvPr id="111" name="Google Shape;111;p25"/>
            <p:cNvSpPr/>
            <p:nvPr/>
          </p:nvSpPr>
          <p:spPr>
            <a:xfrm>
              <a:off x="2818459" y="657597"/>
              <a:ext cx="53923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00" b="1" i="0" u="none" strike="noStrike" cap="none">
                  <a:solidFill>
                    <a:schemeClr val="lt1"/>
                  </a:solidFill>
                  <a:latin typeface="Arial"/>
                  <a:ea typeface="Arial"/>
                  <a:cs typeface="Arial"/>
                  <a:sym typeface="Arial"/>
                </a:rPr>
                <a:t>Patient 4431</a:t>
              </a:r>
              <a:endParaRPr/>
            </a:p>
          </p:txBody>
        </p:sp>
        <p:sp>
          <p:nvSpPr>
            <p:cNvPr id="112" name="Google Shape;112;p25"/>
            <p:cNvSpPr/>
            <p:nvPr/>
          </p:nvSpPr>
          <p:spPr>
            <a:xfrm>
              <a:off x="2577453" y="875565"/>
              <a:ext cx="53923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00" b="1" i="0" u="none" strike="noStrike" cap="none">
                  <a:solidFill>
                    <a:schemeClr val="lt1"/>
                  </a:solidFill>
                  <a:latin typeface="Arial"/>
                  <a:ea typeface="Arial"/>
                  <a:cs typeface="Arial"/>
                  <a:sym typeface="Arial"/>
                </a:rPr>
                <a:t>Patient 987</a:t>
              </a:r>
              <a:endParaRPr/>
            </a:p>
          </p:txBody>
        </p:sp>
        <p:sp>
          <p:nvSpPr>
            <p:cNvPr id="113" name="Google Shape;113;p25"/>
            <p:cNvSpPr/>
            <p:nvPr/>
          </p:nvSpPr>
          <p:spPr>
            <a:xfrm>
              <a:off x="2079496" y="2968408"/>
              <a:ext cx="53923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00" b="1" i="0" u="none" strike="noStrike" cap="none">
                  <a:solidFill>
                    <a:schemeClr val="lt1"/>
                  </a:solidFill>
                  <a:latin typeface="Arial"/>
                  <a:ea typeface="Arial"/>
                  <a:cs typeface="Arial"/>
                  <a:sym typeface="Arial"/>
                </a:rPr>
                <a:t>Patient 78235</a:t>
              </a:r>
              <a:endParaRPr/>
            </a:p>
          </p:txBody>
        </p:sp>
        <p:sp>
          <p:nvSpPr>
            <p:cNvPr id="114" name="Google Shape;114;p25"/>
            <p:cNvSpPr/>
            <p:nvPr/>
          </p:nvSpPr>
          <p:spPr>
            <a:xfrm>
              <a:off x="3901206" y="1637566"/>
              <a:ext cx="53923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00" b="1" i="0" u="none" strike="noStrike" cap="none">
                  <a:solidFill>
                    <a:schemeClr val="lt1"/>
                  </a:solidFill>
                  <a:latin typeface="Arial"/>
                  <a:ea typeface="Arial"/>
                  <a:cs typeface="Arial"/>
                  <a:sym typeface="Arial"/>
                </a:rPr>
                <a:t>Patient 422</a:t>
              </a:r>
              <a:endParaRPr/>
            </a:p>
          </p:txBody>
        </p:sp>
        <p:sp>
          <p:nvSpPr>
            <p:cNvPr id="115" name="Google Shape;115;p25"/>
            <p:cNvSpPr/>
            <p:nvPr/>
          </p:nvSpPr>
          <p:spPr>
            <a:xfrm>
              <a:off x="3585774" y="1832495"/>
              <a:ext cx="53923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00" b="1" i="0" u="none" strike="noStrike" cap="none">
                  <a:solidFill>
                    <a:schemeClr val="lt1"/>
                  </a:solidFill>
                  <a:latin typeface="Arial"/>
                  <a:ea typeface="Arial"/>
                  <a:cs typeface="Arial"/>
                  <a:sym typeface="Arial"/>
                </a:rPr>
                <a:t>Patient 5942</a:t>
              </a:r>
              <a:endParaRPr/>
            </a:p>
          </p:txBody>
        </p:sp>
        <p:sp>
          <p:nvSpPr>
            <p:cNvPr id="116" name="Google Shape;116;p25"/>
            <p:cNvSpPr/>
            <p:nvPr/>
          </p:nvSpPr>
          <p:spPr>
            <a:xfrm>
              <a:off x="2724538" y="2514752"/>
              <a:ext cx="53923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00" b="1" i="0" u="none" strike="noStrike" cap="none">
                  <a:solidFill>
                    <a:schemeClr val="lt1"/>
                  </a:solidFill>
                  <a:latin typeface="Arial"/>
                  <a:ea typeface="Arial"/>
                  <a:cs typeface="Arial"/>
                  <a:sym typeface="Arial"/>
                </a:rPr>
                <a:t>Patient 99853</a:t>
              </a:r>
              <a:endParaRPr/>
            </a:p>
          </p:txBody>
        </p:sp>
        <p:sp>
          <p:nvSpPr>
            <p:cNvPr id="117" name="Google Shape;117;p25"/>
            <p:cNvSpPr/>
            <p:nvPr/>
          </p:nvSpPr>
          <p:spPr>
            <a:xfrm>
              <a:off x="2185820" y="3273545"/>
              <a:ext cx="539231"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550" b="1" i="0" u="none" strike="noStrike" cap="none">
                  <a:solidFill>
                    <a:schemeClr val="lt1"/>
                  </a:solidFill>
                  <a:latin typeface="Arial"/>
                  <a:ea typeface="Arial"/>
                  <a:cs typeface="Arial"/>
                  <a:sym typeface="Arial"/>
                </a:rPr>
                <a:t>Patient 3382</a:t>
              </a:r>
              <a:endParaRPr/>
            </a:p>
          </p:txBody>
        </p:sp>
        <p:sp>
          <p:nvSpPr>
            <p:cNvPr id="118" name="Google Shape;118;p25"/>
            <p:cNvSpPr/>
            <p:nvPr/>
          </p:nvSpPr>
          <p:spPr>
            <a:xfrm>
              <a:off x="3559193" y="3080049"/>
              <a:ext cx="53923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00" b="1" i="0" u="none" strike="noStrike" cap="none">
                  <a:solidFill>
                    <a:schemeClr val="lt1"/>
                  </a:solidFill>
                  <a:latin typeface="Arial"/>
                  <a:ea typeface="Arial"/>
                  <a:cs typeface="Arial"/>
                  <a:sym typeface="Arial"/>
                </a:rPr>
                <a:t>Patient 648235</a:t>
              </a:r>
              <a:endParaRPr/>
            </a:p>
          </p:txBody>
        </p:sp>
        <p:sp>
          <p:nvSpPr>
            <p:cNvPr id="119" name="Google Shape;119;p25"/>
            <p:cNvSpPr/>
            <p:nvPr/>
          </p:nvSpPr>
          <p:spPr>
            <a:xfrm>
              <a:off x="2033420" y="1908695"/>
              <a:ext cx="53923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00" b="1" i="0" u="none" strike="noStrike" cap="none">
                  <a:solidFill>
                    <a:schemeClr val="lt1"/>
                  </a:solidFill>
                  <a:latin typeface="Arial"/>
                  <a:ea typeface="Arial"/>
                  <a:cs typeface="Arial"/>
                  <a:sym typeface="Arial"/>
                </a:rPr>
                <a:t>Patient 46852</a:t>
              </a:r>
              <a:endParaRPr/>
            </a:p>
          </p:txBody>
        </p:sp>
        <p:sp>
          <p:nvSpPr>
            <p:cNvPr id="120" name="Google Shape;120;p25"/>
            <p:cNvSpPr/>
            <p:nvPr/>
          </p:nvSpPr>
          <p:spPr>
            <a:xfrm>
              <a:off x="2132658" y="1467444"/>
              <a:ext cx="53923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00" b="1" i="0" u="none" strike="noStrike" cap="none">
                  <a:solidFill>
                    <a:schemeClr val="lt1"/>
                  </a:solidFill>
                  <a:latin typeface="Arial"/>
                  <a:ea typeface="Arial"/>
                  <a:cs typeface="Arial"/>
                  <a:sym typeface="Arial"/>
                </a:rPr>
                <a:t>Patient 8729</a:t>
              </a:r>
              <a:endParaRPr/>
            </a:p>
          </p:txBody>
        </p:sp>
        <p:sp>
          <p:nvSpPr>
            <p:cNvPr id="121" name="Google Shape;121;p25"/>
            <p:cNvSpPr/>
            <p:nvPr/>
          </p:nvSpPr>
          <p:spPr>
            <a:xfrm>
              <a:off x="2568592" y="3900528"/>
              <a:ext cx="53923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00" b="1" i="0" u="none" strike="noStrike" cap="none">
                  <a:solidFill>
                    <a:schemeClr val="lt1"/>
                  </a:solidFill>
                  <a:latin typeface="Arial"/>
                  <a:ea typeface="Arial"/>
                  <a:cs typeface="Arial"/>
                  <a:sym typeface="Arial"/>
                </a:rPr>
                <a:t>Patient 8735</a:t>
              </a:r>
              <a:endParaRPr/>
            </a:p>
          </p:txBody>
        </p:sp>
        <p:sp>
          <p:nvSpPr>
            <p:cNvPr id="122" name="Google Shape;122;p25"/>
            <p:cNvSpPr/>
            <p:nvPr/>
          </p:nvSpPr>
          <p:spPr>
            <a:xfrm>
              <a:off x="3241989" y="3445100"/>
              <a:ext cx="53923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00" b="1" i="0" u="none" strike="noStrike" cap="none">
                  <a:solidFill>
                    <a:schemeClr val="lt1"/>
                  </a:solidFill>
                  <a:latin typeface="Arial"/>
                  <a:ea typeface="Arial"/>
                  <a:cs typeface="Arial"/>
                  <a:sym typeface="Arial"/>
                </a:rPr>
                <a:t>Patient 77431</a:t>
              </a:r>
              <a:endParaRPr/>
            </a:p>
          </p:txBody>
        </p:sp>
        <p:sp>
          <p:nvSpPr>
            <p:cNvPr id="123" name="Google Shape;123;p25"/>
            <p:cNvSpPr/>
            <p:nvPr/>
          </p:nvSpPr>
          <p:spPr>
            <a:xfrm>
              <a:off x="2942505" y="4107862"/>
              <a:ext cx="53923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00" b="1" i="0" u="none" strike="noStrike" cap="none">
                  <a:solidFill>
                    <a:schemeClr val="lt1"/>
                  </a:solidFill>
                  <a:latin typeface="Arial"/>
                  <a:ea typeface="Arial"/>
                  <a:cs typeface="Arial"/>
                  <a:sym typeface="Arial"/>
                </a:rPr>
                <a:t>Patient 214782</a:t>
              </a:r>
              <a:endParaRPr/>
            </a:p>
          </p:txBody>
        </p:sp>
        <p:sp>
          <p:nvSpPr>
            <p:cNvPr id="124" name="Google Shape;124;p25"/>
            <p:cNvSpPr/>
            <p:nvPr/>
          </p:nvSpPr>
          <p:spPr>
            <a:xfrm>
              <a:off x="3777161" y="3831417"/>
              <a:ext cx="53923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00" b="1" i="0" u="none" strike="noStrike" cap="none">
                  <a:solidFill>
                    <a:schemeClr val="lt1"/>
                  </a:solidFill>
                  <a:latin typeface="Arial"/>
                  <a:ea typeface="Arial"/>
                  <a:cs typeface="Arial"/>
                  <a:sym typeface="Arial"/>
                </a:rPr>
                <a:t>Patient 664</a:t>
              </a:r>
              <a:endParaRPr/>
            </a:p>
          </p:txBody>
        </p:sp>
        <p:sp>
          <p:nvSpPr>
            <p:cNvPr id="125" name="Google Shape;125;p25"/>
            <p:cNvSpPr/>
            <p:nvPr/>
          </p:nvSpPr>
          <p:spPr>
            <a:xfrm>
              <a:off x="3683239" y="4428612"/>
              <a:ext cx="53923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00" b="1" i="0" u="none" strike="noStrike" cap="none">
                  <a:solidFill>
                    <a:schemeClr val="lt1"/>
                  </a:solidFill>
                  <a:latin typeface="Arial"/>
                  <a:ea typeface="Arial"/>
                  <a:cs typeface="Arial"/>
                  <a:sym typeface="Arial"/>
                </a:rPr>
                <a:t>Patient 89354</a:t>
              </a:r>
              <a:endParaRPr/>
            </a:p>
          </p:txBody>
        </p:sp>
        <p:sp>
          <p:nvSpPr>
            <p:cNvPr id="126" name="Google Shape;126;p25"/>
            <p:cNvSpPr/>
            <p:nvPr/>
          </p:nvSpPr>
          <p:spPr>
            <a:xfrm>
              <a:off x="4565467" y="2847424"/>
              <a:ext cx="431965" cy="431965"/>
            </a:xfrm>
            <a:prstGeom prst="ellipse">
              <a:avLst/>
            </a:prstGeom>
            <a:solidFill>
              <a:schemeClr val="accent3"/>
            </a:solid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600" b="1" i="0" u="none" strike="noStrike" cap="none">
                  <a:solidFill>
                    <a:schemeClr val="lt1"/>
                  </a:solidFill>
                  <a:latin typeface="Arial"/>
                  <a:ea typeface="Arial"/>
                  <a:cs typeface="Arial"/>
                  <a:sym typeface="Arial"/>
                </a:rPr>
                <a:t>Patient 9985</a:t>
              </a:r>
              <a:endParaRPr/>
            </a:p>
          </p:txBody>
        </p:sp>
        <p:sp>
          <p:nvSpPr>
            <p:cNvPr id="127" name="Google Shape;127;p25"/>
            <p:cNvSpPr/>
            <p:nvPr/>
          </p:nvSpPr>
          <p:spPr>
            <a:xfrm>
              <a:off x="4038600" y="2001870"/>
              <a:ext cx="415834" cy="415834"/>
            </a:xfrm>
            <a:prstGeom prst="ellipse">
              <a:avLst/>
            </a:prstGeom>
            <a:solidFill>
              <a:schemeClr val="accent1"/>
            </a:solid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600" b="1" i="0" u="none" strike="noStrike" cap="none">
                  <a:solidFill>
                    <a:schemeClr val="lt1"/>
                  </a:solidFill>
                  <a:latin typeface="Arial"/>
                  <a:ea typeface="Arial"/>
                  <a:cs typeface="Arial"/>
                  <a:sym typeface="Arial"/>
                </a:rPr>
                <a:t>Patient 4325</a:t>
              </a:r>
              <a:endParaRPr/>
            </a:p>
          </p:txBody>
        </p:sp>
        <p:sp>
          <p:nvSpPr>
            <p:cNvPr id="128" name="Google Shape;128;p25"/>
            <p:cNvSpPr/>
            <p:nvPr/>
          </p:nvSpPr>
          <p:spPr>
            <a:xfrm>
              <a:off x="2884714" y="1455601"/>
              <a:ext cx="359228" cy="359228"/>
            </a:xfrm>
            <a:prstGeom prst="ellipse">
              <a:avLst/>
            </a:prstGeom>
            <a:solidFill>
              <a:schemeClr val="accent5"/>
            </a:solid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600" b="1" i="0" u="none" strike="noStrike" cap="none">
                  <a:solidFill>
                    <a:schemeClr val="lt1"/>
                  </a:solidFill>
                  <a:latin typeface="Arial"/>
                  <a:ea typeface="Arial"/>
                  <a:cs typeface="Arial"/>
                  <a:sym typeface="Arial"/>
                </a:rPr>
                <a:t>Patient 3856</a:t>
              </a:r>
              <a:endParaRPr/>
            </a:p>
          </p:txBody>
        </p:sp>
        <p:sp>
          <p:nvSpPr>
            <p:cNvPr id="129" name="Google Shape;129;p25"/>
            <p:cNvSpPr/>
            <p:nvPr/>
          </p:nvSpPr>
          <p:spPr>
            <a:xfrm>
              <a:off x="3666309" y="2539092"/>
              <a:ext cx="376646" cy="376646"/>
            </a:xfrm>
            <a:prstGeom prst="ellipse">
              <a:avLst/>
            </a:prstGeom>
            <a:solidFill>
              <a:schemeClr val="accent5"/>
            </a:solid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600" b="1" i="0" u="none" strike="noStrike" cap="none">
                  <a:solidFill>
                    <a:schemeClr val="lt1"/>
                  </a:solidFill>
                  <a:latin typeface="Arial"/>
                  <a:ea typeface="Arial"/>
                  <a:cs typeface="Arial"/>
                  <a:sym typeface="Arial"/>
                </a:rPr>
                <a:t>Patient 6685</a:t>
              </a:r>
              <a:endParaRPr/>
            </a:p>
          </p:txBody>
        </p:sp>
        <p:sp>
          <p:nvSpPr>
            <p:cNvPr id="130" name="Google Shape;130;p25"/>
            <p:cNvSpPr/>
            <p:nvPr/>
          </p:nvSpPr>
          <p:spPr>
            <a:xfrm>
              <a:off x="4251717" y="823747"/>
              <a:ext cx="415834" cy="415834"/>
            </a:xfrm>
            <a:prstGeom prst="ellipse">
              <a:avLst/>
            </a:prstGeom>
            <a:solidFill>
              <a:schemeClr val="accent5"/>
            </a:solid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600" b="1" i="0" u="none" strike="noStrike" cap="none">
                  <a:solidFill>
                    <a:schemeClr val="lt1"/>
                  </a:solidFill>
                  <a:latin typeface="Arial"/>
                  <a:ea typeface="Arial"/>
                  <a:cs typeface="Arial"/>
                  <a:sym typeface="Arial"/>
                </a:rPr>
                <a:t>Patient 7823</a:t>
              </a:r>
              <a:endParaRPr/>
            </a:p>
          </p:txBody>
        </p:sp>
        <p:sp>
          <p:nvSpPr>
            <p:cNvPr id="131" name="Google Shape;131;p25"/>
            <p:cNvSpPr/>
            <p:nvPr/>
          </p:nvSpPr>
          <p:spPr>
            <a:xfrm>
              <a:off x="2684416" y="3052896"/>
              <a:ext cx="367937" cy="367937"/>
            </a:xfrm>
            <a:prstGeom prst="ellipse">
              <a:avLst/>
            </a:prstGeom>
            <a:solidFill>
              <a:schemeClr val="accent3"/>
            </a:solid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600" b="1" i="0" u="none" strike="noStrike" cap="none">
                  <a:solidFill>
                    <a:schemeClr val="lt1"/>
                  </a:solidFill>
                  <a:latin typeface="Arial"/>
                  <a:ea typeface="Arial"/>
                  <a:cs typeface="Arial"/>
                  <a:sym typeface="Arial"/>
                </a:rPr>
                <a:t>Patient 5265</a:t>
              </a:r>
              <a:endParaRPr/>
            </a:p>
          </p:txBody>
        </p:sp>
        <p:sp>
          <p:nvSpPr>
            <p:cNvPr id="132" name="Google Shape;132;p25"/>
            <p:cNvSpPr/>
            <p:nvPr/>
          </p:nvSpPr>
          <p:spPr>
            <a:xfrm>
              <a:off x="3124200" y="2038350"/>
              <a:ext cx="383117" cy="383117"/>
            </a:xfrm>
            <a:prstGeom prst="ellipse">
              <a:avLst/>
            </a:prstGeom>
            <a:solidFill>
              <a:schemeClr val="accent3"/>
            </a:solid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600" b="1" i="0" u="none" strike="noStrike" cap="none">
                  <a:solidFill>
                    <a:schemeClr val="lt1"/>
                  </a:solidFill>
                  <a:latin typeface="Arial"/>
                  <a:ea typeface="Arial"/>
                  <a:cs typeface="Arial"/>
                  <a:sym typeface="Arial"/>
                </a:rPr>
                <a:t>Patient 8682</a:t>
              </a:r>
              <a:endParaRPr/>
            </a:p>
          </p:txBody>
        </p:sp>
      </p:grpSp>
      <p:grpSp>
        <p:nvGrpSpPr>
          <p:cNvPr id="133" name="Google Shape;133;p25"/>
          <p:cNvGrpSpPr/>
          <p:nvPr/>
        </p:nvGrpSpPr>
        <p:grpSpPr>
          <a:xfrm>
            <a:off x="421848" y="4714180"/>
            <a:ext cx="673366" cy="227565"/>
            <a:chOff x="507734" y="4706431"/>
            <a:chExt cx="673366" cy="227565"/>
          </a:xfrm>
        </p:grpSpPr>
        <p:grpSp>
          <p:nvGrpSpPr>
            <p:cNvPr id="134" name="Google Shape;134;p25"/>
            <p:cNvGrpSpPr/>
            <p:nvPr/>
          </p:nvGrpSpPr>
          <p:grpSpPr>
            <a:xfrm>
              <a:off x="507734" y="4754985"/>
              <a:ext cx="673366" cy="179011"/>
              <a:chOff x="3173610" y="1831184"/>
              <a:chExt cx="2780646" cy="739222"/>
            </a:xfrm>
          </p:grpSpPr>
          <p:sp>
            <p:nvSpPr>
              <p:cNvPr id="135" name="Google Shape;135;p25"/>
              <p:cNvSpPr/>
              <p:nvPr/>
            </p:nvSpPr>
            <p:spPr>
              <a:xfrm>
                <a:off x="3173610" y="1833209"/>
                <a:ext cx="432842" cy="548847"/>
              </a:xfrm>
              <a:custGeom>
                <a:avLst/>
                <a:gdLst/>
                <a:ahLst/>
                <a:cxnLst/>
                <a:rect l="l" t="t" r="r" b="b"/>
                <a:pathLst>
                  <a:path w="432842" h="548847" extrusionOk="0">
                    <a:moveTo>
                      <a:pt x="239733" y="212653"/>
                    </a:moveTo>
                    <a:cubicBezTo>
                      <a:pt x="176718" y="196451"/>
                      <a:pt x="136064" y="180249"/>
                      <a:pt x="136064" y="159996"/>
                    </a:cubicBezTo>
                    <a:lnTo>
                      <a:pt x="136064" y="157971"/>
                    </a:lnTo>
                    <a:cubicBezTo>
                      <a:pt x="136064" y="135693"/>
                      <a:pt x="168587" y="113415"/>
                      <a:pt x="219406" y="113415"/>
                    </a:cubicBezTo>
                    <a:cubicBezTo>
                      <a:pt x="255995" y="113415"/>
                      <a:pt x="298682" y="127592"/>
                      <a:pt x="333239" y="151895"/>
                    </a:cubicBezTo>
                    <a:cubicBezTo>
                      <a:pt x="343402" y="159996"/>
                      <a:pt x="357631" y="162021"/>
                      <a:pt x="369828" y="159996"/>
                    </a:cubicBezTo>
                    <a:cubicBezTo>
                      <a:pt x="382024" y="157971"/>
                      <a:pt x="394220" y="149870"/>
                      <a:pt x="402351" y="139743"/>
                    </a:cubicBezTo>
                    <a:lnTo>
                      <a:pt x="412515" y="123541"/>
                    </a:lnTo>
                    <a:cubicBezTo>
                      <a:pt x="426744" y="101263"/>
                      <a:pt x="420646" y="72910"/>
                      <a:pt x="400319" y="56708"/>
                    </a:cubicBezTo>
                    <a:cubicBezTo>
                      <a:pt x="347468" y="20253"/>
                      <a:pt x="282420" y="0"/>
                      <a:pt x="219406" y="0"/>
                    </a:cubicBezTo>
                    <a:cubicBezTo>
                      <a:pt x="103540" y="0"/>
                      <a:pt x="18165" y="66834"/>
                      <a:pt x="18165" y="157971"/>
                    </a:cubicBezTo>
                    <a:lnTo>
                      <a:pt x="18165" y="159996"/>
                    </a:lnTo>
                    <a:cubicBezTo>
                      <a:pt x="18165" y="269361"/>
                      <a:pt x="127933" y="299740"/>
                      <a:pt x="207209" y="324043"/>
                    </a:cubicBezTo>
                    <a:lnTo>
                      <a:pt x="211275" y="326068"/>
                    </a:lnTo>
                    <a:cubicBezTo>
                      <a:pt x="284453" y="346321"/>
                      <a:pt x="314944" y="358472"/>
                      <a:pt x="314944" y="384801"/>
                    </a:cubicBezTo>
                    <a:lnTo>
                      <a:pt x="314944" y="386826"/>
                    </a:lnTo>
                    <a:cubicBezTo>
                      <a:pt x="314944" y="413155"/>
                      <a:pt x="276322" y="435432"/>
                      <a:pt x="225504" y="435432"/>
                    </a:cubicBezTo>
                    <a:cubicBezTo>
                      <a:pt x="178751" y="435432"/>
                      <a:pt x="127933" y="417205"/>
                      <a:pt x="91344" y="384801"/>
                    </a:cubicBezTo>
                    <a:cubicBezTo>
                      <a:pt x="81180" y="376700"/>
                      <a:pt x="66951" y="372649"/>
                      <a:pt x="54754" y="374674"/>
                    </a:cubicBezTo>
                    <a:cubicBezTo>
                      <a:pt x="42558" y="376700"/>
                      <a:pt x="30362" y="382776"/>
                      <a:pt x="22231" y="392902"/>
                    </a:cubicBezTo>
                    <a:lnTo>
                      <a:pt x="10034" y="407079"/>
                    </a:lnTo>
                    <a:cubicBezTo>
                      <a:pt x="-6228" y="427331"/>
                      <a:pt x="-2162" y="457710"/>
                      <a:pt x="18165" y="473913"/>
                    </a:cubicBezTo>
                    <a:cubicBezTo>
                      <a:pt x="75082" y="520494"/>
                      <a:pt x="152325" y="548848"/>
                      <a:pt x="225504" y="548848"/>
                    </a:cubicBezTo>
                    <a:cubicBezTo>
                      <a:pt x="345435" y="548848"/>
                      <a:pt x="432842" y="479988"/>
                      <a:pt x="432842" y="384801"/>
                    </a:cubicBezTo>
                    <a:lnTo>
                      <a:pt x="432842" y="382776"/>
                    </a:lnTo>
                    <a:cubicBezTo>
                      <a:pt x="432842" y="265310"/>
                      <a:pt x="316977" y="234931"/>
                      <a:pt x="239733" y="212653"/>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 name="Google Shape;136;p25"/>
              <p:cNvSpPr/>
              <p:nvPr/>
            </p:nvSpPr>
            <p:spPr>
              <a:xfrm>
                <a:off x="3640105" y="1839285"/>
                <a:ext cx="716424" cy="542771"/>
              </a:xfrm>
              <a:custGeom>
                <a:avLst/>
                <a:gdLst/>
                <a:ahLst/>
                <a:cxnLst/>
                <a:rect l="l" t="t" r="r" b="b"/>
                <a:pathLst>
                  <a:path w="716424" h="542771" extrusionOk="0">
                    <a:moveTo>
                      <a:pt x="708294" y="22278"/>
                    </a:moveTo>
                    <a:cubicBezTo>
                      <a:pt x="700163" y="10126"/>
                      <a:pt x="683901" y="2025"/>
                      <a:pt x="669672" y="2025"/>
                    </a:cubicBezTo>
                    <a:lnTo>
                      <a:pt x="651377" y="2025"/>
                    </a:lnTo>
                    <a:cubicBezTo>
                      <a:pt x="631050" y="2025"/>
                      <a:pt x="612755" y="14177"/>
                      <a:pt x="604625" y="34430"/>
                    </a:cubicBezTo>
                    <a:lnTo>
                      <a:pt x="507053" y="311891"/>
                    </a:lnTo>
                    <a:lnTo>
                      <a:pt x="411515" y="32404"/>
                    </a:lnTo>
                    <a:cubicBezTo>
                      <a:pt x="405417" y="12152"/>
                      <a:pt x="387122" y="0"/>
                      <a:pt x="364762" y="0"/>
                    </a:cubicBezTo>
                    <a:lnTo>
                      <a:pt x="350533" y="0"/>
                    </a:lnTo>
                    <a:cubicBezTo>
                      <a:pt x="330206" y="0"/>
                      <a:pt x="311911" y="12152"/>
                      <a:pt x="303780" y="32404"/>
                    </a:cubicBezTo>
                    <a:lnTo>
                      <a:pt x="208242" y="311891"/>
                    </a:lnTo>
                    <a:lnTo>
                      <a:pt x="112704" y="34430"/>
                    </a:lnTo>
                    <a:cubicBezTo>
                      <a:pt x="106605" y="14177"/>
                      <a:pt x="88311" y="2025"/>
                      <a:pt x="65951" y="2025"/>
                    </a:cubicBezTo>
                    <a:lnTo>
                      <a:pt x="47656" y="2025"/>
                    </a:lnTo>
                    <a:cubicBezTo>
                      <a:pt x="31394" y="2025"/>
                      <a:pt x="17165" y="10126"/>
                      <a:pt x="9034" y="22278"/>
                    </a:cubicBezTo>
                    <a:cubicBezTo>
                      <a:pt x="903" y="34430"/>
                      <a:pt x="-3162" y="50632"/>
                      <a:pt x="2936" y="66834"/>
                    </a:cubicBezTo>
                    <a:lnTo>
                      <a:pt x="155391" y="510367"/>
                    </a:lnTo>
                    <a:cubicBezTo>
                      <a:pt x="161489" y="530620"/>
                      <a:pt x="179784" y="542772"/>
                      <a:pt x="202144" y="542772"/>
                    </a:cubicBezTo>
                    <a:lnTo>
                      <a:pt x="216373" y="542772"/>
                    </a:lnTo>
                    <a:cubicBezTo>
                      <a:pt x="236700" y="542772"/>
                      <a:pt x="254995" y="530620"/>
                      <a:pt x="263126" y="510367"/>
                    </a:cubicBezTo>
                    <a:lnTo>
                      <a:pt x="358664" y="224805"/>
                    </a:lnTo>
                    <a:lnTo>
                      <a:pt x="454202" y="510367"/>
                    </a:lnTo>
                    <a:cubicBezTo>
                      <a:pt x="460301" y="530620"/>
                      <a:pt x="478595" y="542772"/>
                      <a:pt x="500955" y="542772"/>
                    </a:cubicBezTo>
                    <a:lnTo>
                      <a:pt x="515184" y="542772"/>
                    </a:lnTo>
                    <a:cubicBezTo>
                      <a:pt x="535512" y="542772"/>
                      <a:pt x="553806" y="530620"/>
                      <a:pt x="561937" y="510367"/>
                    </a:cubicBezTo>
                    <a:lnTo>
                      <a:pt x="714392" y="66834"/>
                    </a:lnTo>
                    <a:cubicBezTo>
                      <a:pt x="718457" y="50632"/>
                      <a:pt x="716425" y="34430"/>
                      <a:pt x="708294" y="22278"/>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 name="Google Shape;137;p25"/>
              <p:cNvSpPr/>
              <p:nvPr/>
            </p:nvSpPr>
            <p:spPr>
              <a:xfrm>
                <a:off x="5419648" y="1831184"/>
                <a:ext cx="534608" cy="739222"/>
              </a:xfrm>
              <a:custGeom>
                <a:avLst/>
                <a:gdLst/>
                <a:ahLst/>
                <a:cxnLst/>
                <a:rect l="l" t="t" r="r" b="b"/>
                <a:pathLst>
                  <a:path w="534608" h="739222" extrusionOk="0">
                    <a:moveTo>
                      <a:pt x="268321" y="0"/>
                    </a:moveTo>
                    <a:cubicBezTo>
                      <a:pt x="209371" y="0"/>
                      <a:pt x="156520" y="18227"/>
                      <a:pt x="113833" y="48606"/>
                    </a:cubicBezTo>
                    <a:cubicBezTo>
                      <a:pt x="109768" y="26328"/>
                      <a:pt x="89440" y="10126"/>
                      <a:pt x="67080" y="10126"/>
                    </a:cubicBezTo>
                    <a:lnTo>
                      <a:pt x="48786" y="10126"/>
                    </a:lnTo>
                    <a:cubicBezTo>
                      <a:pt x="22360" y="10126"/>
                      <a:pt x="0" y="32404"/>
                      <a:pt x="0" y="58733"/>
                    </a:cubicBezTo>
                    <a:lnTo>
                      <a:pt x="0" y="690616"/>
                    </a:lnTo>
                    <a:cubicBezTo>
                      <a:pt x="0" y="716945"/>
                      <a:pt x="22360" y="739223"/>
                      <a:pt x="48786" y="739223"/>
                    </a:cubicBezTo>
                    <a:lnTo>
                      <a:pt x="67080" y="739223"/>
                    </a:lnTo>
                    <a:cubicBezTo>
                      <a:pt x="93506" y="739223"/>
                      <a:pt x="115866" y="716945"/>
                      <a:pt x="115866" y="690616"/>
                    </a:cubicBezTo>
                    <a:lnTo>
                      <a:pt x="115866" y="504292"/>
                    </a:lnTo>
                    <a:cubicBezTo>
                      <a:pt x="158553" y="534671"/>
                      <a:pt x="211404" y="550873"/>
                      <a:pt x="268321" y="550873"/>
                    </a:cubicBezTo>
                    <a:cubicBezTo>
                      <a:pt x="418743" y="550873"/>
                      <a:pt x="534608" y="429357"/>
                      <a:pt x="534608" y="275436"/>
                    </a:cubicBezTo>
                    <a:lnTo>
                      <a:pt x="534608" y="273411"/>
                    </a:lnTo>
                    <a:cubicBezTo>
                      <a:pt x="534608" y="121516"/>
                      <a:pt x="416710" y="0"/>
                      <a:pt x="268321" y="0"/>
                    </a:cubicBezTo>
                    <a:moveTo>
                      <a:pt x="266288" y="115440"/>
                    </a:moveTo>
                    <a:cubicBezTo>
                      <a:pt x="353695" y="115440"/>
                      <a:pt x="418743" y="184299"/>
                      <a:pt x="418743" y="277462"/>
                    </a:cubicBezTo>
                    <a:lnTo>
                      <a:pt x="418743" y="279487"/>
                    </a:lnTo>
                    <a:cubicBezTo>
                      <a:pt x="418743" y="374674"/>
                      <a:pt x="355728" y="439483"/>
                      <a:pt x="266288" y="439483"/>
                    </a:cubicBezTo>
                    <a:cubicBezTo>
                      <a:pt x="180913" y="439483"/>
                      <a:pt x="113833" y="368599"/>
                      <a:pt x="113833" y="277462"/>
                    </a:cubicBezTo>
                    <a:lnTo>
                      <a:pt x="113833" y="275436"/>
                    </a:lnTo>
                    <a:cubicBezTo>
                      <a:pt x="113833" y="184299"/>
                      <a:pt x="178880" y="115440"/>
                      <a:pt x="266288" y="115440"/>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 name="Google Shape;138;p25"/>
              <p:cNvSpPr/>
              <p:nvPr/>
            </p:nvSpPr>
            <p:spPr>
              <a:xfrm>
                <a:off x="4372792" y="1835234"/>
                <a:ext cx="977743" cy="544796"/>
              </a:xfrm>
              <a:custGeom>
                <a:avLst/>
                <a:gdLst/>
                <a:ahLst/>
                <a:cxnLst/>
                <a:rect l="l" t="t" r="r" b="b"/>
                <a:pathLst>
                  <a:path w="977743" h="544796" extrusionOk="0">
                    <a:moveTo>
                      <a:pt x="701292" y="0"/>
                    </a:moveTo>
                    <a:cubicBezTo>
                      <a:pt x="626081" y="0"/>
                      <a:pt x="563067" y="24303"/>
                      <a:pt x="516314" y="68859"/>
                    </a:cubicBezTo>
                    <a:cubicBezTo>
                      <a:pt x="469561" y="113415"/>
                      <a:pt x="441103" y="180249"/>
                      <a:pt x="428906" y="263285"/>
                    </a:cubicBezTo>
                    <a:cubicBezTo>
                      <a:pt x="416710" y="338220"/>
                      <a:pt x="382153" y="425306"/>
                      <a:pt x="272386" y="425306"/>
                    </a:cubicBezTo>
                    <a:cubicBezTo>
                      <a:pt x="187011" y="425306"/>
                      <a:pt x="117898" y="356447"/>
                      <a:pt x="117898" y="271386"/>
                    </a:cubicBezTo>
                    <a:cubicBezTo>
                      <a:pt x="117898" y="230880"/>
                      <a:pt x="134160" y="190375"/>
                      <a:pt x="162618" y="162021"/>
                    </a:cubicBezTo>
                    <a:cubicBezTo>
                      <a:pt x="191077" y="133668"/>
                      <a:pt x="229699" y="117466"/>
                      <a:pt x="272386" y="117466"/>
                    </a:cubicBezTo>
                    <a:lnTo>
                      <a:pt x="272386" y="113415"/>
                    </a:lnTo>
                    <a:lnTo>
                      <a:pt x="272386" y="117466"/>
                    </a:lnTo>
                    <a:cubicBezTo>
                      <a:pt x="298811" y="117466"/>
                      <a:pt x="321171" y="123541"/>
                      <a:pt x="333368" y="129617"/>
                    </a:cubicBezTo>
                    <a:cubicBezTo>
                      <a:pt x="335401" y="131642"/>
                      <a:pt x="337433" y="131642"/>
                      <a:pt x="339466" y="133668"/>
                    </a:cubicBezTo>
                    <a:cubicBezTo>
                      <a:pt x="343531" y="135693"/>
                      <a:pt x="349630" y="137718"/>
                      <a:pt x="355728" y="139743"/>
                    </a:cubicBezTo>
                    <a:cubicBezTo>
                      <a:pt x="380121" y="145819"/>
                      <a:pt x="402481" y="137718"/>
                      <a:pt x="418743" y="117466"/>
                    </a:cubicBezTo>
                    <a:cubicBezTo>
                      <a:pt x="435004" y="95188"/>
                      <a:pt x="435004" y="68859"/>
                      <a:pt x="420775" y="48606"/>
                    </a:cubicBezTo>
                    <a:cubicBezTo>
                      <a:pt x="412644" y="36455"/>
                      <a:pt x="402481" y="30379"/>
                      <a:pt x="384186" y="22278"/>
                    </a:cubicBezTo>
                    <a:cubicBezTo>
                      <a:pt x="351662" y="8101"/>
                      <a:pt x="319139" y="0"/>
                      <a:pt x="272386" y="0"/>
                    </a:cubicBezTo>
                    <a:cubicBezTo>
                      <a:pt x="199208" y="0"/>
                      <a:pt x="130095" y="28354"/>
                      <a:pt x="79276" y="81011"/>
                    </a:cubicBezTo>
                    <a:cubicBezTo>
                      <a:pt x="28458" y="131642"/>
                      <a:pt x="0" y="200501"/>
                      <a:pt x="0" y="273411"/>
                    </a:cubicBezTo>
                    <a:cubicBezTo>
                      <a:pt x="0" y="423281"/>
                      <a:pt x="121964" y="544797"/>
                      <a:pt x="272386" y="544797"/>
                    </a:cubicBezTo>
                    <a:cubicBezTo>
                      <a:pt x="345564" y="544797"/>
                      <a:pt x="410612" y="518468"/>
                      <a:pt x="459397" y="469862"/>
                    </a:cubicBezTo>
                    <a:cubicBezTo>
                      <a:pt x="504117" y="423281"/>
                      <a:pt x="534608" y="360498"/>
                      <a:pt x="546805" y="281512"/>
                    </a:cubicBezTo>
                    <a:lnTo>
                      <a:pt x="546805" y="281512"/>
                    </a:lnTo>
                    <a:cubicBezTo>
                      <a:pt x="554936" y="226830"/>
                      <a:pt x="571197" y="184299"/>
                      <a:pt x="597623" y="157971"/>
                    </a:cubicBezTo>
                    <a:cubicBezTo>
                      <a:pt x="622016" y="131642"/>
                      <a:pt x="656572" y="119491"/>
                      <a:pt x="703325" y="119491"/>
                    </a:cubicBezTo>
                    <a:cubicBezTo>
                      <a:pt x="788700" y="119491"/>
                      <a:pt x="857813" y="188350"/>
                      <a:pt x="857813" y="273411"/>
                    </a:cubicBezTo>
                    <a:cubicBezTo>
                      <a:pt x="857813" y="358472"/>
                      <a:pt x="788700" y="427331"/>
                      <a:pt x="703325" y="427331"/>
                    </a:cubicBezTo>
                    <a:cubicBezTo>
                      <a:pt x="674867" y="427331"/>
                      <a:pt x="660638" y="421256"/>
                      <a:pt x="640310" y="413155"/>
                    </a:cubicBezTo>
                    <a:lnTo>
                      <a:pt x="640310" y="413155"/>
                    </a:lnTo>
                    <a:cubicBezTo>
                      <a:pt x="628114" y="409104"/>
                      <a:pt x="617950" y="403028"/>
                      <a:pt x="603721" y="405054"/>
                    </a:cubicBezTo>
                    <a:cubicBezTo>
                      <a:pt x="587459" y="407079"/>
                      <a:pt x="573230" y="415180"/>
                      <a:pt x="563067" y="427331"/>
                    </a:cubicBezTo>
                    <a:cubicBezTo>
                      <a:pt x="550870" y="441508"/>
                      <a:pt x="546805" y="457710"/>
                      <a:pt x="550870" y="475938"/>
                    </a:cubicBezTo>
                    <a:cubicBezTo>
                      <a:pt x="554936" y="500241"/>
                      <a:pt x="571197" y="512393"/>
                      <a:pt x="597623" y="526570"/>
                    </a:cubicBezTo>
                    <a:cubicBezTo>
                      <a:pt x="617950" y="536696"/>
                      <a:pt x="644376" y="544797"/>
                      <a:pt x="701292" y="544797"/>
                    </a:cubicBezTo>
                    <a:lnTo>
                      <a:pt x="703325" y="544797"/>
                    </a:lnTo>
                    <a:cubicBezTo>
                      <a:pt x="780569" y="544797"/>
                      <a:pt x="849682" y="516443"/>
                      <a:pt x="900500" y="463786"/>
                    </a:cubicBezTo>
                    <a:cubicBezTo>
                      <a:pt x="951318" y="413155"/>
                      <a:pt x="977744" y="344295"/>
                      <a:pt x="977744" y="271386"/>
                    </a:cubicBezTo>
                    <a:cubicBezTo>
                      <a:pt x="973678" y="123541"/>
                      <a:pt x="851714" y="0"/>
                      <a:pt x="701292"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9" name="Google Shape;139;p25"/>
            <p:cNvGrpSpPr/>
            <p:nvPr/>
          </p:nvGrpSpPr>
          <p:grpSpPr>
            <a:xfrm>
              <a:off x="654885" y="4706431"/>
              <a:ext cx="379524" cy="21089"/>
              <a:chOff x="3781267" y="1630682"/>
              <a:chExt cx="1567235" cy="87087"/>
            </a:xfrm>
          </p:grpSpPr>
          <p:sp>
            <p:nvSpPr>
              <p:cNvPr id="140" name="Google Shape;140;p25"/>
              <p:cNvSpPr/>
              <p:nvPr/>
            </p:nvSpPr>
            <p:spPr>
              <a:xfrm>
                <a:off x="3781267" y="1634733"/>
                <a:ext cx="63014" cy="78985"/>
              </a:xfrm>
              <a:custGeom>
                <a:avLst/>
                <a:gdLst/>
                <a:ahLst/>
                <a:cxnLst/>
                <a:rect l="l" t="t" r="r" b="b"/>
                <a:pathLst>
                  <a:path w="63014" h="78985" extrusionOk="0">
                    <a:moveTo>
                      <a:pt x="34556" y="0"/>
                    </a:moveTo>
                    <a:cubicBezTo>
                      <a:pt x="52851" y="0"/>
                      <a:pt x="63015" y="10126"/>
                      <a:pt x="63015" y="24303"/>
                    </a:cubicBezTo>
                    <a:cubicBezTo>
                      <a:pt x="63015" y="40505"/>
                      <a:pt x="52851" y="48606"/>
                      <a:pt x="34556" y="48606"/>
                    </a:cubicBezTo>
                    <a:lnTo>
                      <a:pt x="12196" y="48606"/>
                    </a:lnTo>
                    <a:lnTo>
                      <a:pt x="12196" y="78985"/>
                    </a:lnTo>
                    <a:lnTo>
                      <a:pt x="0" y="78985"/>
                    </a:lnTo>
                    <a:lnTo>
                      <a:pt x="0" y="0"/>
                    </a:lnTo>
                    <a:lnTo>
                      <a:pt x="34556" y="0"/>
                    </a:lnTo>
                    <a:close/>
                    <a:moveTo>
                      <a:pt x="34556" y="40505"/>
                    </a:moveTo>
                    <a:cubicBezTo>
                      <a:pt x="44720" y="40505"/>
                      <a:pt x="50818" y="34430"/>
                      <a:pt x="50818" y="26328"/>
                    </a:cubicBezTo>
                    <a:cubicBezTo>
                      <a:pt x="50818" y="16202"/>
                      <a:pt x="44720" y="12152"/>
                      <a:pt x="34556" y="12152"/>
                    </a:cubicBezTo>
                    <a:lnTo>
                      <a:pt x="12196" y="12152"/>
                    </a:lnTo>
                    <a:lnTo>
                      <a:pt x="12196" y="40505"/>
                    </a:lnTo>
                    <a:lnTo>
                      <a:pt x="34556" y="4050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 name="Google Shape;141;p25"/>
              <p:cNvSpPr/>
              <p:nvPr/>
            </p:nvSpPr>
            <p:spPr>
              <a:xfrm>
                <a:off x="3842249" y="1636758"/>
                <a:ext cx="77243" cy="78985"/>
              </a:xfrm>
              <a:custGeom>
                <a:avLst/>
                <a:gdLst/>
                <a:ahLst/>
                <a:cxnLst/>
                <a:rect l="l" t="t" r="r" b="b"/>
                <a:pathLst>
                  <a:path w="77243" h="78985" extrusionOk="0">
                    <a:moveTo>
                      <a:pt x="65047" y="78985"/>
                    </a:moveTo>
                    <a:lnTo>
                      <a:pt x="56917" y="58733"/>
                    </a:lnTo>
                    <a:lnTo>
                      <a:pt x="20327" y="58733"/>
                    </a:lnTo>
                    <a:lnTo>
                      <a:pt x="12196" y="78985"/>
                    </a:lnTo>
                    <a:lnTo>
                      <a:pt x="0" y="78985"/>
                    </a:lnTo>
                    <a:lnTo>
                      <a:pt x="30491" y="0"/>
                    </a:lnTo>
                    <a:lnTo>
                      <a:pt x="44720" y="0"/>
                    </a:lnTo>
                    <a:lnTo>
                      <a:pt x="77244" y="78985"/>
                    </a:lnTo>
                    <a:lnTo>
                      <a:pt x="65047" y="78985"/>
                    </a:lnTo>
                    <a:close/>
                    <a:moveTo>
                      <a:pt x="26426" y="48606"/>
                    </a:moveTo>
                    <a:lnTo>
                      <a:pt x="54884" y="48606"/>
                    </a:lnTo>
                    <a:lnTo>
                      <a:pt x="52851" y="44556"/>
                    </a:lnTo>
                    <a:cubicBezTo>
                      <a:pt x="48786" y="34430"/>
                      <a:pt x="44720" y="22278"/>
                      <a:pt x="40655" y="12152"/>
                    </a:cubicBezTo>
                    <a:cubicBezTo>
                      <a:pt x="38622" y="20253"/>
                      <a:pt x="34556" y="30379"/>
                      <a:pt x="28458" y="44556"/>
                    </a:cubicBezTo>
                    <a:lnTo>
                      <a:pt x="26426" y="4860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 name="Google Shape;142;p25"/>
              <p:cNvSpPr/>
              <p:nvPr/>
            </p:nvSpPr>
            <p:spPr>
              <a:xfrm>
                <a:off x="3935755" y="1634733"/>
                <a:ext cx="63014" cy="81010"/>
              </a:xfrm>
              <a:custGeom>
                <a:avLst/>
                <a:gdLst/>
                <a:ahLst/>
                <a:cxnLst/>
                <a:rect l="l" t="t" r="r" b="b"/>
                <a:pathLst>
                  <a:path w="63014" h="81010" extrusionOk="0">
                    <a:moveTo>
                      <a:pt x="60982" y="70884"/>
                    </a:moveTo>
                    <a:cubicBezTo>
                      <a:pt x="60982" y="74935"/>
                      <a:pt x="63015" y="78985"/>
                      <a:pt x="63015" y="81011"/>
                    </a:cubicBezTo>
                    <a:lnTo>
                      <a:pt x="50818" y="81011"/>
                    </a:lnTo>
                    <a:cubicBezTo>
                      <a:pt x="48785" y="78985"/>
                      <a:pt x="48785" y="74935"/>
                      <a:pt x="48785" y="70884"/>
                    </a:cubicBezTo>
                    <a:lnTo>
                      <a:pt x="48785" y="62783"/>
                    </a:lnTo>
                    <a:cubicBezTo>
                      <a:pt x="48785" y="52657"/>
                      <a:pt x="44720" y="48606"/>
                      <a:pt x="34556" y="48606"/>
                    </a:cubicBezTo>
                    <a:lnTo>
                      <a:pt x="12196" y="48606"/>
                    </a:lnTo>
                    <a:lnTo>
                      <a:pt x="12196" y="81011"/>
                    </a:lnTo>
                    <a:lnTo>
                      <a:pt x="0" y="81011"/>
                    </a:lnTo>
                    <a:lnTo>
                      <a:pt x="0" y="0"/>
                    </a:lnTo>
                    <a:lnTo>
                      <a:pt x="34556" y="0"/>
                    </a:lnTo>
                    <a:cubicBezTo>
                      <a:pt x="50818" y="0"/>
                      <a:pt x="63015" y="8101"/>
                      <a:pt x="63015" y="22278"/>
                    </a:cubicBezTo>
                    <a:cubicBezTo>
                      <a:pt x="63015" y="32404"/>
                      <a:pt x="58949" y="38480"/>
                      <a:pt x="48785" y="42531"/>
                    </a:cubicBezTo>
                    <a:cubicBezTo>
                      <a:pt x="56916" y="44556"/>
                      <a:pt x="60982" y="50632"/>
                      <a:pt x="60982" y="58733"/>
                    </a:cubicBezTo>
                    <a:lnTo>
                      <a:pt x="60982" y="70884"/>
                    </a:lnTo>
                    <a:close/>
                    <a:moveTo>
                      <a:pt x="34556" y="38480"/>
                    </a:moveTo>
                    <a:cubicBezTo>
                      <a:pt x="42687" y="38480"/>
                      <a:pt x="48785" y="34430"/>
                      <a:pt x="48785" y="24303"/>
                    </a:cubicBezTo>
                    <a:cubicBezTo>
                      <a:pt x="48785" y="16202"/>
                      <a:pt x="42687" y="12152"/>
                      <a:pt x="32524" y="12152"/>
                    </a:cubicBezTo>
                    <a:lnTo>
                      <a:pt x="10164" y="12152"/>
                    </a:lnTo>
                    <a:lnTo>
                      <a:pt x="10164" y="38480"/>
                    </a:lnTo>
                    <a:lnTo>
                      <a:pt x="34556" y="3848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 name="Google Shape;143;p25"/>
              <p:cNvSpPr/>
              <p:nvPr/>
            </p:nvSpPr>
            <p:spPr>
              <a:xfrm>
                <a:off x="4008933" y="1634733"/>
                <a:ext cx="65047" cy="78985"/>
              </a:xfrm>
              <a:custGeom>
                <a:avLst/>
                <a:gdLst/>
                <a:ahLst/>
                <a:cxnLst/>
                <a:rect l="l" t="t" r="r" b="b"/>
                <a:pathLst>
                  <a:path w="65047" h="78985" extrusionOk="0">
                    <a:moveTo>
                      <a:pt x="65047" y="0"/>
                    </a:moveTo>
                    <a:lnTo>
                      <a:pt x="65047" y="10126"/>
                    </a:lnTo>
                    <a:lnTo>
                      <a:pt x="38622" y="10126"/>
                    </a:lnTo>
                    <a:lnTo>
                      <a:pt x="38622" y="78985"/>
                    </a:lnTo>
                    <a:lnTo>
                      <a:pt x="26425" y="78985"/>
                    </a:lnTo>
                    <a:lnTo>
                      <a:pt x="26425" y="12152"/>
                    </a:lnTo>
                    <a:lnTo>
                      <a:pt x="0" y="12152"/>
                    </a:lnTo>
                    <a:lnTo>
                      <a:pt x="0" y="0"/>
                    </a:lnTo>
                    <a:lnTo>
                      <a:pt x="65047"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 name="Google Shape;144;p25"/>
              <p:cNvSpPr/>
              <p:nvPr/>
            </p:nvSpPr>
            <p:spPr>
              <a:xfrm>
                <a:off x="4118701" y="1632708"/>
                <a:ext cx="77243" cy="85061"/>
              </a:xfrm>
              <a:custGeom>
                <a:avLst/>
                <a:gdLst/>
                <a:ahLst/>
                <a:cxnLst/>
                <a:rect l="l" t="t" r="r" b="b"/>
                <a:pathLst>
                  <a:path w="77243" h="85061" extrusionOk="0">
                    <a:moveTo>
                      <a:pt x="0" y="42531"/>
                    </a:moveTo>
                    <a:cubicBezTo>
                      <a:pt x="0" y="18227"/>
                      <a:pt x="14229" y="0"/>
                      <a:pt x="38622" y="0"/>
                    </a:cubicBezTo>
                    <a:cubicBezTo>
                      <a:pt x="63015" y="0"/>
                      <a:pt x="77244" y="18227"/>
                      <a:pt x="77244" y="42531"/>
                    </a:cubicBezTo>
                    <a:cubicBezTo>
                      <a:pt x="77244" y="66834"/>
                      <a:pt x="63015" y="85061"/>
                      <a:pt x="38622" y="85061"/>
                    </a:cubicBezTo>
                    <a:cubicBezTo>
                      <a:pt x="14229" y="85061"/>
                      <a:pt x="0" y="66834"/>
                      <a:pt x="0" y="42531"/>
                    </a:cubicBezTo>
                    <a:close/>
                    <a:moveTo>
                      <a:pt x="67080" y="42531"/>
                    </a:moveTo>
                    <a:cubicBezTo>
                      <a:pt x="67080" y="26328"/>
                      <a:pt x="56916" y="12152"/>
                      <a:pt x="38622" y="12152"/>
                    </a:cubicBezTo>
                    <a:cubicBezTo>
                      <a:pt x="20327" y="12152"/>
                      <a:pt x="12196" y="26328"/>
                      <a:pt x="12196" y="42531"/>
                    </a:cubicBezTo>
                    <a:cubicBezTo>
                      <a:pt x="12196" y="58733"/>
                      <a:pt x="20327" y="72910"/>
                      <a:pt x="38622" y="72910"/>
                    </a:cubicBezTo>
                    <a:cubicBezTo>
                      <a:pt x="56916" y="74935"/>
                      <a:pt x="67080" y="58733"/>
                      <a:pt x="67080" y="425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 name="Google Shape;145;p25"/>
              <p:cNvSpPr/>
              <p:nvPr/>
            </p:nvSpPr>
            <p:spPr>
              <a:xfrm>
                <a:off x="4216272" y="1634733"/>
                <a:ext cx="54883" cy="81010"/>
              </a:xfrm>
              <a:custGeom>
                <a:avLst/>
                <a:gdLst/>
                <a:ahLst/>
                <a:cxnLst/>
                <a:rect l="l" t="t" r="r" b="b"/>
                <a:pathLst>
                  <a:path w="54883" h="81010" extrusionOk="0">
                    <a:moveTo>
                      <a:pt x="54884" y="12152"/>
                    </a:moveTo>
                    <a:lnTo>
                      <a:pt x="12196" y="12152"/>
                    </a:lnTo>
                    <a:lnTo>
                      <a:pt x="12196" y="34430"/>
                    </a:lnTo>
                    <a:lnTo>
                      <a:pt x="50818" y="34430"/>
                    </a:lnTo>
                    <a:lnTo>
                      <a:pt x="50818" y="44556"/>
                    </a:lnTo>
                    <a:lnTo>
                      <a:pt x="12196" y="44556"/>
                    </a:lnTo>
                    <a:lnTo>
                      <a:pt x="12196" y="81011"/>
                    </a:lnTo>
                    <a:lnTo>
                      <a:pt x="0" y="81011"/>
                    </a:lnTo>
                    <a:lnTo>
                      <a:pt x="0" y="0"/>
                    </a:lnTo>
                    <a:lnTo>
                      <a:pt x="54884" y="0"/>
                    </a:lnTo>
                    <a:lnTo>
                      <a:pt x="54884" y="12152"/>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 name="Google Shape;146;p25"/>
              <p:cNvSpPr/>
              <p:nvPr/>
            </p:nvSpPr>
            <p:spPr>
              <a:xfrm>
                <a:off x="4319941" y="1634733"/>
                <a:ext cx="63014" cy="81010"/>
              </a:xfrm>
              <a:custGeom>
                <a:avLst/>
                <a:gdLst/>
                <a:ahLst/>
                <a:cxnLst/>
                <a:rect l="l" t="t" r="r" b="b"/>
                <a:pathLst>
                  <a:path w="63014" h="81010" extrusionOk="0">
                    <a:moveTo>
                      <a:pt x="60982" y="70884"/>
                    </a:moveTo>
                    <a:cubicBezTo>
                      <a:pt x="60982" y="74935"/>
                      <a:pt x="63015" y="78985"/>
                      <a:pt x="63015" y="81011"/>
                    </a:cubicBezTo>
                    <a:lnTo>
                      <a:pt x="50818" y="81011"/>
                    </a:lnTo>
                    <a:cubicBezTo>
                      <a:pt x="48786" y="78985"/>
                      <a:pt x="48786" y="74935"/>
                      <a:pt x="48786" y="70884"/>
                    </a:cubicBezTo>
                    <a:lnTo>
                      <a:pt x="48786" y="62783"/>
                    </a:lnTo>
                    <a:cubicBezTo>
                      <a:pt x="48786" y="52657"/>
                      <a:pt x="44720" y="48606"/>
                      <a:pt x="34556" y="48606"/>
                    </a:cubicBezTo>
                    <a:lnTo>
                      <a:pt x="12196" y="48606"/>
                    </a:lnTo>
                    <a:lnTo>
                      <a:pt x="12196" y="81011"/>
                    </a:lnTo>
                    <a:lnTo>
                      <a:pt x="0" y="81011"/>
                    </a:lnTo>
                    <a:lnTo>
                      <a:pt x="0" y="0"/>
                    </a:lnTo>
                    <a:lnTo>
                      <a:pt x="34556" y="0"/>
                    </a:lnTo>
                    <a:cubicBezTo>
                      <a:pt x="50818" y="0"/>
                      <a:pt x="63015" y="8101"/>
                      <a:pt x="63015" y="22278"/>
                    </a:cubicBezTo>
                    <a:cubicBezTo>
                      <a:pt x="63015" y="32404"/>
                      <a:pt x="58949" y="38480"/>
                      <a:pt x="48786" y="42531"/>
                    </a:cubicBezTo>
                    <a:cubicBezTo>
                      <a:pt x="56917" y="44556"/>
                      <a:pt x="58949" y="50632"/>
                      <a:pt x="60982" y="58733"/>
                    </a:cubicBezTo>
                    <a:lnTo>
                      <a:pt x="60982" y="70884"/>
                    </a:lnTo>
                    <a:close/>
                    <a:moveTo>
                      <a:pt x="34556" y="38480"/>
                    </a:moveTo>
                    <a:cubicBezTo>
                      <a:pt x="42687" y="38480"/>
                      <a:pt x="48786" y="34430"/>
                      <a:pt x="48786" y="24303"/>
                    </a:cubicBezTo>
                    <a:cubicBezTo>
                      <a:pt x="48786" y="16202"/>
                      <a:pt x="42687" y="12152"/>
                      <a:pt x="32524" y="12152"/>
                    </a:cubicBezTo>
                    <a:lnTo>
                      <a:pt x="10164" y="12152"/>
                    </a:lnTo>
                    <a:lnTo>
                      <a:pt x="10164" y="38480"/>
                    </a:lnTo>
                    <a:lnTo>
                      <a:pt x="34556" y="3848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 name="Google Shape;147;p25"/>
              <p:cNvSpPr/>
              <p:nvPr/>
            </p:nvSpPr>
            <p:spPr>
              <a:xfrm>
                <a:off x="4403283" y="1634733"/>
                <a:ext cx="56916" cy="81010"/>
              </a:xfrm>
              <a:custGeom>
                <a:avLst/>
                <a:gdLst/>
                <a:ahLst/>
                <a:cxnLst/>
                <a:rect l="l" t="t" r="r" b="b"/>
                <a:pathLst>
                  <a:path w="56916" h="81010" extrusionOk="0">
                    <a:moveTo>
                      <a:pt x="56916" y="12152"/>
                    </a:moveTo>
                    <a:lnTo>
                      <a:pt x="12196" y="12152"/>
                    </a:lnTo>
                    <a:lnTo>
                      <a:pt x="12196" y="34430"/>
                    </a:lnTo>
                    <a:lnTo>
                      <a:pt x="52851" y="34430"/>
                    </a:lnTo>
                    <a:lnTo>
                      <a:pt x="52851" y="44556"/>
                    </a:lnTo>
                    <a:lnTo>
                      <a:pt x="12196" y="44556"/>
                    </a:lnTo>
                    <a:lnTo>
                      <a:pt x="12196" y="70884"/>
                    </a:lnTo>
                    <a:lnTo>
                      <a:pt x="56916" y="70884"/>
                    </a:lnTo>
                    <a:lnTo>
                      <a:pt x="56916" y="81011"/>
                    </a:lnTo>
                    <a:lnTo>
                      <a:pt x="0" y="81011"/>
                    </a:lnTo>
                    <a:lnTo>
                      <a:pt x="0" y="0"/>
                    </a:lnTo>
                    <a:lnTo>
                      <a:pt x="56916" y="0"/>
                    </a:lnTo>
                    <a:lnTo>
                      <a:pt x="56916" y="12152"/>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 name="Google Shape;148;p25"/>
              <p:cNvSpPr/>
              <p:nvPr/>
            </p:nvSpPr>
            <p:spPr>
              <a:xfrm>
                <a:off x="4470363" y="1634733"/>
                <a:ext cx="77243" cy="81010"/>
              </a:xfrm>
              <a:custGeom>
                <a:avLst/>
                <a:gdLst/>
                <a:ahLst/>
                <a:cxnLst/>
                <a:rect l="l" t="t" r="r" b="b"/>
                <a:pathLst>
                  <a:path w="77243" h="81010" extrusionOk="0">
                    <a:moveTo>
                      <a:pt x="65047" y="81011"/>
                    </a:moveTo>
                    <a:lnTo>
                      <a:pt x="56917" y="60758"/>
                    </a:lnTo>
                    <a:lnTo>
                      <a:pt x="20327" y="60758"/>
                    </a:lnTo>
                    <a:lnTo>
                      <a:pt x="12196" y="81011"/>
                    </a:lnTo>
                    <a:lnTo>
                      <a:pt x="0" y="81011"/>
                    </a:lnTo>
                    <a:lnTo>
                      <a:pt x="30491" y="0"/>
                    </a:lnTo>
                    <a:lnTo>
                      <a:pt x="44720" y="0"/>
                    </a:lnTo>
                    <a:lnTo>
                      <a:pt x="77244" y="78985"/>
                    </a:lnTo>
                    <a:lnTo>
                      <a:pt x="65047" y="78985"/>
                    </a:lnTo>
                    <a:close/>
                    <a:moveTo>
                      <a:pt x="24393" y="50632"/>
                    </a:moveTo>
                    <a:lnTo>
                      <a:pt x="52851" y="50632"/>
                    </a:lnTo>
                    <a:lnTo>
                      <a:pt x="50818" y="44556"/>
                    </a:lnTo>
                    <a:cubicBezTo>
                      <a:pt x="46753" y="34430"/>
                      <a:pt x="42687" y="22278"/>
                      <a:pt x="38622" y="12152"/>
                    </a:cubicBezTo>
                    <a:cubicBezTo>
                      <a:pt x="34556" y="20253"/>
                      <a:pt x="30491" y="30379"/>
                      <a:pt x="26426" y="44556"/>
                    </a:cubicBezTo>
                    <a:lnTo>
                      <a:pt x="24393" y="50632"/>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 name="Google Shape;149;p25"/>
              <p:cNvSpPr/>
              <p:nvPr/>
            </p:nvSpPr>
            <p:spPr>
              <a:xfrm>
                <a:off x="4561836" y="1634733"/>
                <a:ext cx="50818" cy="81010"/>
              </a:xfrm>
              <a:custGeom>
                <a:avLst/>
                <a:gdLst/>
                <a:ahLst/>
                <a:cxnLst/>
                <a:rect l="l" t="t" r="r" b="b"/>
                <a:pathLst>
                  <a:path w="50818" h="81010" extrusionOk="0">
                    <a:moveTo>
                      <a:pt x="12196" y="70884"/>
                    </a:moveTo>
                    <a:lnTo>
                      <a:pt x="50818" y="70884"/>
                    </a:lnTo>
                    <a:lnTo>
                      <a:pt x="50818" y="81011"/>
                    </a:lnTo>
                    <a:lnTo>
                      <a:pt x="0" y="81011"/>
                    </a:lnTo>
                    <a:lnTo>
                      <a:pt x="0" y="0"/>
                    </a:lnTo>
                    <a:lnTo>
                      <a:pt x="12196" y="0"/>
                    </a:lnTo>
                    <a:lnTo>
                      <a:pt x="12196" y="7088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 name="Google Shape;150;p25"/>
              <p:cNvSpPr/>
              <p:nvPr/>
            </p:nvSpPr>
            <p:spPr>
              <a:xfrm>
                <a:off x="4659407" y="1632708"/>
                <a:ext cx="73178" cy="83189"/>
              </a:xfrm>
              <a:custGeom>
                <a:avLst/>
                <a:gdLst/>
                <a:ahLst/>
                <a:cxnLst/>
                <a:rect l="l" t="t" r="r" b="b"/>
                <a:pathLst>
                  <a:path w="73178" h="83189" extrusionOk="0">
                    <a:moveTo>
                      <a:pt x="0" y="42531"/>
                    </a:moveTo>
                    <a:cubicBezTo>
                      <a:pt x="0" y="20253"/>
                      <a:pt x="12196" y="0"/>
                      <a:pt x="38622" y="0"/>
                    </a:cubicBezTo>
                    <a:cubicBezTo>
                      <a:pt x="56916" y="0"/>
                      <a:pt x="71146" y="10126"/>
                      <a:pt x="73178" y="28354"/>
                    </a:cubicBezTo>
                    <a:lnTo>
                      <a:pt x="60982" y="28354"/>
                    </a:lnTo>
                    <a:cubicBezTo>
                      <a:pt x="56916" y="18227"/>
                      <a:pt x="48785" y="12152"/>
                      <a:pt x="36589" y="12152"/>
                    </a:cubicBezTo>
                    <a:cubicBezTo>
                      <a:pt x="20327" y="12152"/>
                      <a:pt x="12196" y="24303"/>
                      <a:pt x="12196" y="42531"/>
                    </a:cubicBezTo>
                    <a:cubicBezTo>
                      <a:pt x="12196" y="60758"/>
                      <a:pt x="22360" y="72910"/>
                      <a:pt x="36589" y="72910"/>
                    </a:cubicBezTo>
                    <a:cubicBezTo>
                      <a:pt x="48785" y="72910"/>
                      <a:pt x="58949" y="64809"/>
                      <a:pt x="60982" y="52657"/>
                    </a:cubicBezTo>
                    <a:lnTo>
                      <a:pt x="73178" y="52657"/>
                    </a:lnTo>
                    <a:cubicBezTo>
                      <a:pt x="71146" y="72910"/>
                      <a:pt x="56916" y="83036"/>
                      <a:pt x="36589" y="83036"/>
                    </a:cubicBezTo>
                    <a:cubicBezTo>
                      <a:pt x="12196" y="85061"/>
                      <a:pt x="0" y="66834"/>
                      <a:pt x="0" y="425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 name="Google Shape;151;p25"/>
              <p:cNvSpPr/>
              <p:nvPr/>
            </p:nvSpPr>
            <p:spPr>
              <a:xfrm>
                <a:off x="4750880" y="1634733"/>
                <a:ext cx="65047" cy="81010"/>
              </a:xfrm>
              <a:custGeom>
                <a:avLst/>
                <a:gdLst/>
                <a:ahLst/>
                <a:cxnLst/>
                <a:rect l="l" t="t" r="r" b="b"/>
                <a:pathLst>
                  <a:path w="65047" h="81010" extrusionOk="0">
                    <a:moveTo>
                      <a:pt x="52851" y="0"/>
                    </a:moveTo>
                    <a:lnTo>
                      <a:pt x="65047" y="0"/>
                    </a:lnTo>
                    <a:lnTo>
                      <a:pt x="65047" y="78985"/>
                    </a:lnTo>
                    <a:lnTo>
                      <a:pt x="52851" y="78985"/>
                    </a:lnTo>
                    <a:lnTo>
                      <a:pt x="52851" y="44556"/>
                    </a:lnTo>
                    <a:lnTo>
                      <a:pt x="12196" y="44556"/>
                    </a:lnTo>
                    <a:lnTo>
                      <a:pt x="12196" y="81011"/>
                    </a:lnTo>
                    <a:lnTo>
                      <a:pt x="0" y="81011"/>
                    </a:lnTo>
                    <a:lnTo>
                      <a:pt x="0" y="0"/>
                    </a:lnTo>
                    <a:lnTo>
                      <a:pt x="12196" y="0"/>
                    </a:lnTo>
                    <a:lnTo>
                      <a:pt x="12196" y="32404"/>
                    </a:lnTo>
                    <a:lnTo>
                      <a:pt x="52851" y="32404"/>
                    </a:lnTo>
                    <a:lnTo>
                      <a:pt x="52851"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 name="Google Shape;152;p25"/>
              <p:cNvSpPr/>
              <p:nvPr/>
            </p:nvSpPr>
            <p:spPr>
              <a:xfrm>
                <a:off x="4840320" y="1634733"/>
                <a:ext cx="56916" cy="81010"/>
              </a:xfrm>
              <a:custGeom>
                <a:avLst/>
                <a:gdLst/>
                <a:ahLst/>
                <a:cxnLst/>
                <a:rect l="l" t="t" r="r" b="b"/>
                <a:pathLst>
                  <a:path w="56916" h="81010" extrusionOk="0">
                    <a:moveTo>
                      <a:pt x="56917" y="12152"/>
                    </a:moveTo>
                    <a:lnTo>
                      <a:pt x="12197" y="12152"/>
                    </a:lnTo>
                    <a:lnTo>
                      <a:pt x="12197" y="34430"/>
                    </a:lnTo>
                    <a:lnTo>
                      <a:pt x="52851" y="34430"/>
                    </a:lnTo>
                    <a:lnTo>
                      <a:pt x="52851" y="44556"/>
                    </a:lnTo>
                    <a:lnTo>
                      <a:pt x="12197" y="44556"/>
                    </a:lnTo>
                    <a:lnTo>
                      <a:pt x="12197" y="70884"/>
                    </a:lnTo>
                    <a:lnTo>
                      <a:pt x="56917" y="70884"/>
                    </a:lnTo>
                    <a:lnTo>
                      <a:pt x="56917" y="81011"/>
                    </a:lnTo>
                    <a:lnTo>
                      <a:pt x="0" y="81011"/>
                    </a:lnTo>
                    <a:lnTo>
                      <a:pt x="0" y="0"/>
                    </a:lnTo>
                    <a:lnTo>
                      <a:pt x="56917" y="0"/>
                    </a:lnTo>
                    <a:lnTo>
                      <a:pt x="56917" y="12152"/>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 name="Google Shape;153;p25"/>
              <p:cNvSpPr/>
              <p:nvPr/>
            </p:nvSpPr>
            <p:spPr>
              <a:xfrm>
                <a:off x="4913498" y="1634733"/>
                <a:ext cx="83341" cy="81010"/>
              </a:xfrm>
              <a:custGeom>
                <a:avLst/>
                <a:gdLst/>
                <a:ahLst/>
                <a:cxnLst/>
                <a:rect l="l" t="t" r="r" b="b"/>
                <a:pathLst>
                  <a:path w="83341" h="81010" extrusionOk="0">
                    <a:moveTo>
                      <a:pt x="67080" y="0"/>
                    </a:moveTo>
                    <a:lnTo>
                      <a:pt x="83342" y="0"/>
                    </a:lnTo>
                    <a:lnTo>
                      <a:pt x="83342" y="78985"/>
                    </a:lnTo>
                    <a:lnTo>
                      <a:pt x="71146" y="78985"/>
                    </a:lnTo>
                    <a:lnTo>
                      <a:pt x="71146" y="56707"/>
                    </a:lnTo>
                    <a:cubicBezTo>
                      <a:pt x="71146" y="40505"/>
                      <a:pt x="71146" y="26328"/>
                      <a:pt x="71146" y="16202"/>
                    </a:cubicBezTo>
                    <a:cubicBezTo>
                      <a:pt x="69113" y="20253"/>
                      <a:pt x="67080" y="26328"/>
                      <a:pt x="65047" y="34430"/>
                    </a:cubicBezTo>
                    <a:lnTo>
                      <a:pt x="46753" y="81011"/>
                    </a:lnTo>
                    <a:lnTo>
                      <a:pt x="36589" y="81011"/>
                    </a:lnTo>
                    <a:lnTo>
                      <a:pt x="18294" y="34430"/>
                    </a:lnTo>
                    <a:cubicBezTo>
                      <a:pt x="14229" y="26328"/>
                      <a:pt x="12196" y="20253"/>
                      <a:pt x="12196" y="16202"/>
                    </a:cubicBezTo>
                    <a:cubicBezTo>
                      <a:pt x="12196" y="26328"/>
                      <a:pt x="12196" y="40505"/>
                      <a:pt x="12196" y="56707"/>
                    </a:cubicBezTo>
                    <a:lnTo>
                      <a:pt x="12196" y="81011"/>
                    </a:lnTo>
                    <a:lnTo>
                      <a:pt x="0" y="81011"/>
                    </a:lnTo>
                    <a:lnTo>
                      <a:pt x="0" y="0"/>
                    </a:lnTo>
                    <a:lnTo>
                      <a:pt x="16262" y="0"/>
                    </a:lnTo>
                    <a:lnTo>
                      <a:pt x="34556" y="42531"/>
                    </a:lnTo>
                    <a:cubicBezTo>
                      <a:pt x="38622" y="52657"/>
                      <a:pt x="40655" y="60758"/>
                      <a:pt x="42687" y="64809"/>
                    </a:cubicBezTo>
                    <a:cubicBezTo>
                      <a:pt x="44720" y="56707"/>
                      <a:pt x="48785" y="48606"/>
                      <a:pt x="50818" y="40505"/>
                    </a:cubicBezTo>
                    <a:lnTo>
                      <a:pt x="6708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 name="Google Shape;154;p25"/>
              <p:cNvSpPr/>
              <p:nvPr/>
            </p:nvSpPr>
            <p:spPr>
              <a:xfrm>
                <a:off x="5019200" y="1634733"/>
                <a:ext cx="12196" cy="81010"/>
              </a:xfrm>
              <a:custGeom>
                <a:avLst/>
                <a:gdLst/>
                <a:ahLst/>
                <a:cxnLst/>
                <a:rect l="l" t="t" r="r" b="b"/>
                <a:pathLst>
                  <a:path w="12196" h="81010" extrusionOk="0">
                    <a:moveTo>
                      <a:pt x="0" y="81011"/>
                    </a:moveTo>
                    <a:lnTo>
                      <a:pt x="0" y="0"/>
                    </a:lnTo>
                    <a:lnTo>
                      <a:pt x="12196" y="0"/>
                    </a:lnTo>
                    <a:lnTo>
                      <a:pt x="12196" y="78985"/>
                    </a:lnTo>
                    <a:lnTo>
                      <a:pt x="0" y="7898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 name="Google Shape;155;p25"/>
              <p:cNvSpPr/>
              <p:nvPr/>
            </p:nvSpPr>
            <p:spPr>
              <a:xfrm>
                <a:off x="5049691" y="1630682"/>
                <a:ext cx="67080" cy="85316"/>
              </a:xfrm>
              <a:custGeom>
                <a:avLst/>
                <a:gdLst/>
                <a:ahLst/>
                <a:cxnLst/>
                <a:rect l="l" t="t" r="r" b="b"/>
                <a:pathLst>
                  <a:path w="67080" h="85316" extrusionOk="0">
                    <a:moveTo>
                      <a:pt x="0" y="58733"/>
                    </a:moveTo>
                    <a:lnTo>
                      <a:pt x="12196" y="58733"/>
                    </a:lnTo>
                    <a:cubicBezTo>
                      <a:pt x="12196" y="70884"/>
                      <a:pt x="20327" y="76960"/>
                      <a:pt x="34556" y="76960"/>
                    </a:cubicBezTo>
                    <a:cubicBezTo>
                      <a:pt x="46753" y="76960"/>
                      <a:pt x="52851" y="72910"/>
                      <a:pt x="52851" y="62783"/>
                    </a:cubicBezTo>
                    <a:cubicBezTo>
                      <a:pt x="52851" y="56707"/>
                      <a:pt x="48786" y="52657"/>
                      <a:pt x="34556" y="48606"/>
                    </a:cubicBezTo>
                    <a:lnTo>
                      <a:pt x="28458" y="46581"/>
                    </a:lnTo>
                    <a:cubicBezTo>
                      <a:pt x="12196" y="42531"/>
                      <a:pt x="4065" y="36455"/>
                      <a:pt x="4065" y="22278"/>
                    </a:cubicBezTo>
                    <a:cubicBezTo>
                      <a:pt x="4065" y="10126"/>
                      <a:pt x="14229" y="0"/>
                      <a:pt x="32524" y="0"/>
                    </a:cubicBezTo>
                    <a:cubicBezTo>
                      <a:pt x="54884" y="0"/>
                      <a:pt x="65047" y="10126"/>
                      <a:pt x="65047" y="24303"/>
                    </a:cubicBezTo>
                    <a:lnTo>
                      <a:pt x="52851" y="24303"/>
                    </a:lnTo>
                    <a:cubicBezTo>
                      <a:pt x="52851" y="14177"/>
                      <a:pt x="46753" y="10126"/>
                      <a:pt x="32524" y="10126"/>
                    </a:cubicBezTo>
                    <a:cubicBezTo>
                      <a:pt x="22360" y="10126"/>
                      <a:pt x="16262" y="14177"/>
                      <a:pt x="16262" y="22278"/>
                    </a:cubicBezTo>
                    <a:cubicBezTo>
                      <a:pt x="16262" y="32404"/>
                      <a:pt x="26426" y="34430"/>
                      <a:pt x="34556" y="36455"/>
                    </a:cubicBezTo>
                    <a:lnTo>
                      <a:pt x="40655" y="38480"/>
                    </a:lnTo>
                    <a:cubicBezTo>
                      <a:pt x="58949" y="42531"/>
                      <a:pt x="67080" y="48606"/>
                      <a:pt x="67080" y="60758"/>
                    </a:cubicBezTo>
                    <a:cubicBezTo>
                      <a:pt x="67080" y="74935"/>
                      <a:pt x="54884" y="85061"/>
                      <a:pt x="36589" y="85061"/>
                    </a:cubicBezTo>
                    <a:cubicBezTo>
                      <a:pt x="12196" y="87087"/>
                      <a:pt x="0" y="76960"/>
                      <a:pt x="0" y="587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 name="Google Shape;156;p25"/>
              <p:cNvSpPr/>
              <p:nvPr/>
            </p:nvSpPr>
            <p:spPr>
              <a:xfrm>
                <a:off x="5122870" y="1634733"/>
                <a:ext cx="65047" cy="78985"/>
              </a:xfrm>
              <a:custGeom>
                <a:avLst/>
                <a:gdLst/>
                <a:ahLst/>
                <a:cxnLst/>
                <a:rect l="l" t="t" r="r" b="b"/>
                <a:pathLst>
                  <a:path w="65047" h="78985" extrusionOk="0">
                    <a:moveTo>
                      <a:pt x="65047" y="0"/>
                    </a:moveTo>
                    <a:lnTo>
                      <a:pt x="65047" y="10126"/>
                    </a:lnTo>
                    <a:lnTo>
                      <a:pt x="38622" y="10126"/>
                    </a:lnTo>
                    <a:lnTo>
                      <a:pt x="38622" y="78985"/>
                    </a:lnTo>
                    <a:lnTo>
                      <a:pt x="26426" y="78985"/>
                    </a:lnTo>
                    <a:lnTo>
                      <a:pt x="26426" y="12152"/>
                    </a:lnTo>
                    <a:lnTo>
                      <a:pt x="0" y="12152"/>
                    </a:lnTo>
                    <a:lnTo>
                      <a:pt x="0" y="0"/>
                    </a:lnTo>
                    <a:lnTo>
                      <a:pt x="65047"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 name="Google Shape;157;p25"/>
              <p:cNvSpPr/>
              <p:nvPr/>
            </p:nvSpPr>
            <p:spPr>
              <a:xfrm>
                <a:off x="5206211" y="1634733"/>
                <a:ext cx="63014" cy="81010"/>
              </a:xfrm>
              <a:custGeom>
                <a:avLst/>
                <a:gdLst/>
                <a:ahLst/>
                <a:cxnLst/>
                <a:rect l="l" t="t" r="r" b="b"/>
                <a:pathLst>
                  <a:path w="63014" h="81010" extrusionOk="0">
                    <a:moveTo>
                      <a:pt x="60982" y="70884"/>
                    </a:moveTo>
                    <a:cubicBezTo>
                      <a:pt x="60982" y="74935"/>
                      <a:pt x="63015" y="78985"/>
                      <a:pt x="63015" y="81011"/>
                    </a:cubicBezTo>
                    <a:lnTo>
                      <a:pt x="50818" y="81011"/>
                    </a:lnTo>
                    <a:cubicBezTo>
                      <a:pt x="48786" y="78985"/>
                      <a:pt x="48786" y="74935"/>
                      <a:pt x="48786" y="70884"/>
                    </a:cubicBezTo>
                    <a:lnTo>
                      <a:pt x="48786" y="62783"/>
                    </a:lnTo>
                    <a:cubicBezTo>
                      <a:pt x="48786" y="52657"/>
                      <a:pt x="44720" y="48606"/>
                      <a:pt x="34557" y="48606"/>
                    </a:cubicBezTo>
                    <a:lnTo>
                      <a:pt x="12197" y="48606"/>
                    </a:lnTo>
                    <a:lnTo>
                      <a:pt x="12197" y="81011"/>
                    </a:lnTo>
                    <a:lnTo>
                      <a:pt x="0" y="81011"/>
                    </a:lnTo>
                    <a:lnTo>
                      <a:pt x="0" y="0"/>
                    </a:lnTo>
                    <a:lnTo>
                      <a:pt x="34557" y="0"/>
                    </a:lnTo>
                    <a:cubicBezTo>
                      <a:pt x="50818" y="0"/>
                      <a:pt x="63015" y="8101"/>
                      <a:pt x="63015" y="22278"/>
                    </a:cubicBezTo>
                    <a:cubicBezTo>
                      <a:pt x="63015" y="32404"/>
                      <a:pt x="58949" y="38480"/>
                      <a:pt x="48786" y="42531"/>
                    </a:cubicBezTo>
                    <a:cubicBezTo>
                      <a:pt x="56917" y="44556"/>
                      <a:pt x="58949" y="50632"/>
                      <a:pt x="60982" y="58733"/>
                    </a:cubicBezTo>
                    <a:lnTo>
                      <a:pt x="60982" y="70884"/>
                    </a:lnTo>
                    <a:close/>
                    <a:moveTo>
                      <a:pt x="34557" y="38480"/>
                    </a:moveTo>
                    <a:cubicBezTo>
                      <a:pt x="42687" y="38480"/>
                      <a:pt x="48786" y="34430"/>
                      <a:pt x="48786" y="24303"/>
                    </a:cubicBezTo>
                    <a:cubicBezTo>
                      <a:pt x="48786" y="16202"/>
                      <a:pt x="42687" y="12152"/>
                      <a:pt x="32524" y="12152"/>
                    </a:cubicBezTo>
                    <a:lnTo>
                      <a:pt x="10164" y="12152"/>
                    </a:lnTo>
                    <a:lnTo>
                      <a:pt x="10164" y="38480"/>
                    </a:lnTo>
                    <a:lnTo>
                      <a:pt x="34557" y="3848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8" name="Google Shape;158;p25"/>
              <p:cNvSpPr/>
              <p:nvPr/>
            </p:nvSpPr>
            <p:spPr>
              <a:xfrm>
                <a:off x="5275324" y="1634733"/>
                <a:ext cx="73178" cy="81010"/>
              </a:xfrm>
              <a:custGeom>
                <a:avLst/>
                <a:gdLst/>
                <a:ahLst/>
                <a:cxnLst/>
                <a:rect l="l" t="t" r="r" b="b"/>
                <a:pathLst>
                  <a:path w="73178" h="81010" extrusionOk="0">
                    <a:moveTo>
                      <a:pt x="58949" y="0"/>
                    </a:moveTo>
                    <a:lnTo>
                      <a:pt x="73178" y="0"/>
                    </a:lnTo>
                    <a:lnTo>
                      <a:pt x="42687" y="48606"/>
                    </a:lnTo>
                    <a:lnTo>
                      <a:pt x="42687" y="81011"/>
                    </a:lnTo>
                    <a:lnTo>
                      <a:pt x="30491" y="81011"/>
                    </a:lnTo>
                    <a:lnTo>
                      <a:pt x="30491" y="48606"/>
                    </a:lnTo>
                    <a:lnTo>
                      <a:pt x="0" y="0"/>
                    </a:lnTo>
                    <a:lnTo>
                      <a:pt x="14229" y="0"/>
                    </a:lnTo>
                    <a:lnTo>
                      <a:pt x="24393" y="16202"/>
                    </a:lnTo>
                    <a:cubicBezTo>
                      <a:pt x="24393" y="18227"/>
                      <a:pt x="26426" y="20253"/>
                      <a:pt x="30491" y="26328"/>
                    </a:cubicBezTo>
                    <a:cubicBezTo>
                      <a:pt x="32524" y="30379"/>
                      <a:pt x="34557" y="34430"/>
                      <a:pt x="36589" y="36455"/>
                    </a:cubicBezTo>
                    <a:cubicBezTo>
                      <a:pt x="40655" y="28354"/>
                      <a:pt x="44720" y="22278"/>
                      <a:pt x="48786" y="16202"/>
                    </a:cubicBezTo>
                    <a:lnTo>
                      <a:pt x="58949"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26" name="Rectangle 25">
            <a:extLst>
              <a:ext uri="{FF2B5EF4-FFF2-40B4-BE49-F238E27FC236}">
                <a16:creationId xmlns:a16="http://schemas.microsoft.com/office/drawing/2014/main" id="{89EB5300-5F97-9544-9FBD-F03EEB597CFD}"/>
              </a:ext>
            </a:extLst>
          </p:cNvPr>
          <p:cNvSpPr/>
          <p:nvPr/>
        </p:nvSpPr>
        <p:spPr>
          <a:xfrm>
            <a:off x="0" y="0"/>
            <a:ext cx="307298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Google Shape;675;p9">
            <a:extLst>
              <a:ext uri="{FF2B5EF4-FFF2-40B4-BE49-F238E27FC236}">
                <a16:creationId xmlns:a16="http://schemas.microsoft.com/office/drawing/2014/main" id="{6F3CC2D4-9F7A-D246-B5C0-38DCF56569F2}"/>
              </a:ext>
            </a:extLst>
          </p:cNvPr>
          <p:cNvSpPr/>
          <p:nvPr/>
        </p:nvSpPr>
        <p:spPr>
          <a:xfrm>
            <a:off x="5066073" y="4365035"/>
            <a:ext cx="1854846" cy="739961"/>
          </a:xfrm>
          <a:prstGeom prst="rect">
            <a:avLst/>
          </a:prstGeom>
          <a:noFill/>
          <a:ln>
            <a:noFill/>
          </a:ln>
        </p:spPr>
        <p:txBody>
          <a:bodyPr spcFirstLastPara="1" wrap="square" lIns="91425" tIns="45700" rIns="91425" bIns="45700" anchor="t" anchorCtr="0">
            <a:noAutofit/>
          </a:bodyPr>
          <a:lstStyle/>
          <a:p>
            <a:pPr lvl="0" algn="ctr">
              <a:buSzPts val="1100"/>
            </a:pPr>
            <a:endParaRPr lang="en-US" sz="1000" dirty="0">
              <a:solidFill>
                <a:schemeClr val="accent4"/>
              </a:solidFill>
              <a:ea typeface="Corbel"/>
              <a:cs typeface="Corbel"/>
              <a:sym typeface="Corbel"/>
            </a:endParaRPr>
          </a:p>
        </p:txBody>
      </p:sp>
      <p:grpSp>
        <p:nvGrpSpPr>
          <p:cNvPr id="4" name="Group 3">
            <a:extLst>
              <a:ext uri="{FF2B5EF4-FFF2-40B4-BE49-F238E27FC236}">
                <a16:creationId xmlns:a16="http://schemas.microsoft.com/office/drawing/2014/main" id="{A857CBAA-6A2B-0B42-8651-5A9412AFA00E}"/>
              </a:ext>
            </a:extLst>
          </p:cNvPr>
          <p:cNvGrpSpPr/>
          <p:nvPr/>
        </p:nvGrpSpPr>
        <p:grpSpPr>
          <a:xfrm>
            <a:off x="440056" y="1709242"/>
            <a:ext cx="2366805" cy="1704071"/>
            <a:chOff x="440056" y="445076"/>
            <a:chExt cx="2366805" cy="1704071"/>
          </a:xfrm>
        </p:grpSpPr>
        <p:sp>
          <p:nvSpPr>
            <p:cNvPr id="38" name="Title 1">
              <a:extLst>
                <a:ext uri="{FF2B5EF4-FFF2-40B4-BE49-F238E27FC236}">
                  <a16:creationId xmlns:a16="http://schemas.microsoft.com/office/drawing/2014/main" id="{E3FDFDDE-ACB6-5044-83EB-F0FC4D0A92B2}"/>
                </a:ext>
              </a:extLst>
            </p:cNvPr>
            <p:cNvSpPr txBox="1">
              <a:spLocks/>
            </p:cNvSpPr>
            <p:nvPr/>
          </p:nvSpPr>
          <p:spPr>
            <a:xfrm>
              <a:off x="440056" y="517972"/>
              <a:ext cx="2366805" cy="1631175"/>
            </a:xfrm>
            <a:prstGeom prst="rect">
              <a:avLst/>
            </a:prstGeom>
            <a:noFill/>
            <a:ln>
              <a:noFill/>
            </a:ln>
          </p:spPr>
          <p:txBody>
            <a:bodyPr spcFirstLastPara="1" wrap="square" lIns="45700" tIns="45700" rIns="45700"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700"/>
                <a:buFont typeface="Century Gothic"/>
                <a:buNone/>
                <a:defRPr sz="2700" b="1" i="0" u="none" strike="noStrike" cap="none">
                  <a:solidFill>
                    <a:schemeClr val="dk2"/>
                  </a:solidFill>
                  <a:latin typeface="Arial" panose="020B0604020202020204" pitchFamily="34" charset="0"/>
                  <a:ea typeface="Century Gothic"/>
                  <a:cs typeface="Arial" panose="020B0604020202020204" pitchFamily="34" charset="0"/>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b="0" dirty="0">
                  <a:solidFill>
                    <a:schemeClr val="bg1"/>
                  </a:solidFill>
                </a:rPr>
                <a:t>Custom HCP / NPI Segments based on unique brand objectives &amp; agreed upon business rules</a:t>
              </a:r>
            </a:p>
          </p:txBody>
        </p:sp>
        <p:cxnSp>
          <p:nvCxnSpPr>
            <p:cNvPr id="39" name="Straight Connector 38">
              <a:extLst>
                <a:ext uri="{FF2B5EF4-FFF2-40B4-BE49-F238E27FC236}">
                  <a16:creationId xmlns:a16="http://schemas.microsoft.com/office/drawing/2014/main" id="{C65C9FA5-A41E-1D4B-A430-E20C4AF84A03}"/>
                </a:ext>
              </a:extLst>
            </p:cNvPr>
            <p:cNvCxnSpPr>
              <a:cxnSpLocks/>
            </p:cNvCxnSpPr>
            <p:nvPr/>
          </p:nvCxnSpPr>
          <p:spPr>
            <a:xfrm flipH="1">
              <a:off x="502920" y="445076"/>
              <a:ext cx="466344" cy="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27" name="Picture 26">
            <a:extLst>
              <a:ext uri="{FF2B5EF4-FFF2-40B4-BE49-F238E27FC236}">
                <a16:creationId xmlns:a16="http://schemas.microsoft.com/office/drawing/2014/main" id="{3B686035-F2A3-7041-B665-0DAF39C79008}"/>
              </a:ext>
            </a:extLst>
          </p:cNvPr>
          <p:cNvPicPr>
            <a:picLocks noChangeAspect="1"/>
          </p:cNvPicPr>
          <p:nvPr/>
        </p:nvPicPr>
        <p:blipFill>
          <a:blip r:embed="rId3"/>
          <a:stretch>
            <a:fillRect/>
          </a:stretch>
        </p:blipFill>
        <p:spPr>
          <a:xfrm>
            <a:off x="494241" y="4682275"/>
            <a:ext cx="704088" cy="189271"/>
          </a:xfrm>
          <a:prstGeom prst="rect">
            <a:avLst/>
          </a:prstGeom>
        </p:spPr>
      </p:pic>
      <p:sp>
        <p:nvSpPr>
          <p:cNvPr id="9" name="TextBox 8">
            <a:extLst>
              <a:ext uri="{FF2B5EF4-FFF2-40B4-BE49-F238E27FC236}">
                <a16:creationId xmlns:a16="http://schemas.microsoft.com/office/drawing/2014/main" id="{1B54EF0A-A32D-9CD3-C206-3AC0C590CBA1}"/>
              </a:ext>
            </a:extLst>
          </p:cNvPr>
          <p:cNvSpPr txBox="1"/>
          <p:nvPr/>
        </p:nvSpPr>
        <p:spPr>
          <a:xfrm>
            <a:off x="3513040" y="1046229"/>
            <a:ext cx="4572000" cy="2908489"/>
          </a:xfrm>
          <a:prstGeom prst="rect">
            <a:avLst/>
          </a:prstGeom>
          <a:noFill/>
        </p:spPr>
        <p:txBody>
          <a:bodyPr wrap="square">
            <a:spAutoFit/>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Target List Match </a:t>
            </a:r>
            <a:r>
              <a:rPr lang="en-US" sz="110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70% match rate</a:t>
            </a:r>
          </a:p>
          <a:p>
            <a:pPr marL="0" marR="0">
              <a:spcBef>
                <a:spcPts val="0"/>
              </a:spcBef>
              <a:spcAft>
                <a:spcPts val="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Specialty, Treating &amp; Prescribing</a:t>
            </a:r>
          </a:p>
          <a:p>
            <a:pPr marL="0" marR="0">
              <a:spcBef>
                <a:spcPts val="0"/>
              </a:spcBef>
              <a:spcAft>
                <a:spcPts val="0"/>
              </a:spcAft>
            </a:pP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600" dirty="0" err="1">
                <a:effectLst/>
                <a:latin typeface="Arial" panose="020B0604020202020204" pitchFamily="34" charset="0"/>
                <a:ea typeface="Calibri" panose="020F0502020204030204" pitchFamily="34" charset="0"/>
                <a:cs typeface="Arial" panose="020B0604020202020204" pitchFamily="34" charset="0"/>
              </a:rPr>
              <a:t>Veraspec</a:t>
            </a:r>
            <a:r>
              <a:rPr lang="en-US" sz="1600" dirty="0">
                <a:latin typeface="Arial" panose="020B0604020202020204" pitchFamily="34" charset="0"/>
                <a:ea typeface="Calibri" panose="020F0502020204030204" pitchFamily="34" charset="0"/>
                <a:cs typeface="Arial" panose="020B0604020202020204" pitchFamily="34" charset="0"/>
              </a:rPr>
              <a:t> </a:t>
            </a:r>
            <a:r>
              <a:rPr lang="en-US" sz="1000" dirty="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rPr>
              <a:t>Looks at what Physicians DO rather than declare</a:t>
            </a:r>
            <a:endParaRPr lang="en-US" sz="100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Influencer </a:t>
            </a:r>
            <a:r>
              <a:rPr lang="en-US" sz="110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Physicians likely to influence other Physicians</a:t>
            </a:r>
          </a:p>
          <a:p>
            <a:pPr marL="0" marR="0">
              <a:spcBef>
                <a:spcPts val="0"/>
              </a:spcBef>
              <a:spcAft>
                <a:spcPts val="0"/>
              </a:spcAft>
            </a:pP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Competitors, Decision Makers or Switchers </a:t>
            </a:r>
          </a:p>
          <a:p>
            <a:pPr marL="0" marR="0">
              <a:spcBef>
                <a:spcPts val="0"/>
              </a:spcBef>
              <a:spcAft>
                <a:spcPts val="0"/>
              </a:spcAft>
            </a:pP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Adherence &amp; Access</a:t>
            </a:r>
          </a:p>
          <a:p>
            <a:pPr marL="0" marR="0">
              <a:spcBef>
                <a:spcPts val="0"/>
              </a:spcBef>
              <a:spcAft>
                <a:spcPts val="0"/>
              </a:spcAft>
            </a:pP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13774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grpSp>
        <p:nvGrpSpPr>
          <p:cNvPr id="214" name="Google Shape;214;p5"/>
          <p:cNvGrpSpPr/>
          <p:nvPr/>
        </p:nvGrpSpPr>
        <p:grpSpPr>
          <a:xfrm>
            <a:off x="214351" y="2206815"/>
            <a:ext cx="1850020" cy="1715656"/>
            <a:chOff x="2490486" y="2206815"/>
            <a:chExt cx="1850020" cy="1715656"/>
          </a:xfrm>
        </p:grpSpPr>
        <p:sp>
          <p:nvSpPr>
            <p:cNvPr id="215" name="Google Shape;215;p5"/>
            <p:cNvSpPr/>
            <p:nvPr/>
          </p:nvSpPr>
          <p:spPr>
            <a:xfrm rot="10800000">
              <a:off x="2917098" y="2206815"/>
              <a:ext cx="996796" cy="859305"/>
            </a:xfrm>
            <a:prstGeom prst="hexagon">
              <a:avLst>
                <a:gd name="adj" fmla="val 25000"/>
                <a:gd name="vf" fmla="val 115470"/>
              </a:avLst>
            </a:prstGeom>
            <a:solidFill>
              <a:schemeClr val="accent1"/>
            </a:solidFill>
            <a:ln w="222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Arial"/>
                <a:ea typeface="Arial"/>
                <a:cs typeface="Arial"/>
                <a:sym typeface="Arial"/>
              </a:endParaRPr>
            </a:p>
          </p:txBody>
        </p:sp>
        <p:sp>
          <p:nvSpPr>
            <p:cNvPr id="216" name="Google Shape;216;p5"/>
            <p:cNvSpPr txBox="1"/>
            <p:nvPr/>
          </p:nvSpPr>
          <p:spPr>
            <a:xfrm>
              <a:off x="3005807" y="2714859"/>
              <a:ext cx="819376" cy="173736"/>
            </a:xfrm>
            <a:prstGeom prst="rect">
              <a:avLst/>
            </a:prstGeom>
            <a:noFill/>
            <a:ln>
              <a:noFill/>
            </a:ln>
          </p:spPr>
          <p:txBody>
            <a:bodyPr spcFirstLastPara="1" wrap="square" lIns="34275" tIns="45700" rIns="34275" bIns="45700" anchor="ctr" anchorCtr="0">
              <a:noAutofit/>
            </a:bodyPr>
            <a:lstStyle/>
            <a:p>
              <a:pPr marL="0" marR="0" lvl="0" indent="0" algn="ctr" rtl="0">
                <a:lnSpc>
                  <a:spcPct val="100000"/>
                </a:lnSpc>
                <a:spcBef>
                  <a:spcPts val="0"/>
                </a:spcBef>
                <a:spcAft>
                  <a:spcPts val="0"/>
                </a:spcAft>
                <a:buClr>
                  <a:schemeClr val="lt1"/>
                </a:buClr>
                <a:buSzPts val="800"/>
                <a:buFont typeface="Arial"/>
                <a:buNone/>
              </a:pPr>
              <a:r>
                <a:rPr lang="en-US" sz="800" b="1" i="0" u="none" strike="noStrike" cap="none">
                  <a:solidFill>
                    <a:schemeClr val="lt1"/>
                  </a:solidFill>
                  <a:latin typeface="Arial"/>
                  <a:ea typeface="Arial"/>
                  <a:cs typeface="Arial"/>
                  <a:sym typeface="Arial"/>
                </a:rPr>
                <a:t>Email</a:t>
              </a:r>
              <a:endParaRPr sz="1400" b="1" i="0" u="none" strike="noStrike" cap="none">
                <a:solidFill>
                  <a:srgbClr val="000000"/>
                </a:solidFill>
                <a:latin typeface="Arial"/>
                <a:ea typeface="Arial"/>
                <a:cs typeface="Arial"/>
                <a:sym typeface="Arial"/>
              </a:endParaRPr>
            </a:p>
          </p:txBody>
        </p:sp>
        <p:pic>
          <p:nvPicPr>
            <p:cNvPr id="217" name="Google Shape;217;p5"/>
            <p:cNvPicPr preferRelativeResize="0"/>
            <p:nvPr/>
          </p:nvPicPr>
          <p:blipFill rotWithShape="1">
            <a:blip r:embed="rId3">
              <a:alphaModFix/>
            </a:blip>
            <a:srcRect/>
            <a:stretch/>
          </p:blipFill>
          <p:spPr>
            <a:xfrm>
              <a:off x="3287479" y="2412069"/>
              <a:ext cx="256032" cy="256032"/>
            </a:xfrm>
            <a:prstGeom prst="rect">
              <a:avLst/>
            </a:prstGeom>
            <a:noFill/>
            <a:ln>
              <a:noFill/>
            </a:ln>
          </p:spPr>
        </p:pic>
        <p:grpSp>
          <p:nvGrpSpPr>
            <p:cNvPr id="218" name="Google Shape;218;p5"/>
            <p:cNvGrpSpPr/>
            <p:nvPr/>
          </p:nvGrpSpPr>
          <p:grpSpPr>
            <a:xfrm>
              <a:off x="2490486" y="3062361"/>
              <a:ext cx="1850020" cy="860110"/>
              <a:chOff x="1352358" y="1056294"/>
              <a:chExt cx="1850020" cy="860110"/>
            </a:xfrm>
          </p:grpSpPr>
          <p:sp>
            <p:nvSpPr>
              <p:cNvPr id="219" name="Google Shape;219;p5"/>
              <p:cNvSpPr txBox="1"/>
              <p:nvPr/>
            </p:nvSpPr>
            <p:spPr>
              <a:xfrm>
                <a:off x="1352358" y="1362406"/>
                <a:ext cx="1850020" cy="553998"/>
              </a:xfrm>
              <a:prstGeom prst="rect">
                <a:avLst/>
              </a:prstGeom>
              <a:noFill/>
              <a:ln w="12700" cap="rnd" cmpd="sng">
                <a:solidFill>
                  <a:schemeClr val="accent1"/>
                </a:solidFill>
                <a:prstDash val="dot"/>
                <a:round/>
                <a:headEnd type="none" w="sm" len="sm"/>
                <a:tailEnd type="none" w="sm" len="sm"/>
              </a:ln>
            </p:spPr>
            <p:txBody>
              <a:bodyPr spcFirstLastPara="1" wrap="square" lIns="182875" tIns="91425" rIns="182875" bIns="91425" anchor="t" anchorCtr="0">
                <a:spAutoFit/>
              </a:bodyPr>
              <a:lstStyle/>
              <a:p>
                <a:pPr marL="0" marR="0" lvl="0" indent="0" algn="ctr" rtl="0">
                  <a:lnSpc>
                    <a:spcPct val="100000"/>
                  </a:lnSpc>
                  <a:spcBef>
                    <a:spcPts val="0"/>
                  </a:spcBef>
                  <a:spcAft>
                    <a:spcPts val="0"/>
                  </a:spcAft>
                  <a:buNone/>
                </a:pPr>
                <a:r>
                  <a:rPr lang="en-US" sz="800" b="1" i="0" u="none" strike="noStrike" cap="none">
                    <a:solidFill>
                      <a:schemeClr val="dk1"/>
                    </a:solidFill>
                    <a:latin typeface="Arial"/>
                    <a:ea typeface="Arial"/>
                    <a:cs typeface="Arial"/>
                    <a:sym typeface="Arial"/>
                  </a:rPr>
                  <a:t>Engage HCPs with an affinity for email and trigger next best action based on engagement.</a:t>
                </a:r>
                <a:endParaRPr/>
              </a:p>
            </p:txBody>
          </p:sp>
          <p:cxnSp>
            <p:nvCxnSpPr>
              <p:cNvPr id="220" name="Google Shape;220;p5"/>
              <p:cNvCxnSpPr/>
              <p:nvPr/>
            </p:nvCxnSpPr>
            <p:spPr>
              <a:xfrm>
                <a:off x="2280215" y="1056294"/>
                <a:ext cx="0" cy="304154"/>
              </a:xfrm>
              <a:prstGeom prst="straightConnector1">
                <a:avLst/>
              </a:prstGeom>
              <a:noFill/>
              <a:ln w="9525" cap="rnd" cmpd="sng">
                <a:solidFill>
                  <a:schemeClr val="lt2"/>
                </a:solidFill>
                <a:prstDash val="solid"/>
                <a:round/>
                <a:headEnd type="oval" w="sm" len="sm"/>
                <a:tailEnd type="oval" w="sm" len="sm"/>
              </a:ln>
            </p:spPr>
          </p:cxnSp>
        </p:grpSp>
      </p:grpSp>
      <p:sp>
        <p:nvSpPr>
          <p:cNvPr id="221" name="Google Shape;221;p5"/>
          <p:cNvSpPr/>
          <p:nvPr/>
        </p:nvSpPr>
        <p:spPr>
          <a:xfrm rot="10800000">
            <a:off x="1782896" y="2206815"/>
            <a:ext cx="996796" cy="859305"/>
          </a:xfrm>
          <a:prstGeom prst="hexagon">
            <a:avLst>
              <a:gd name="adj" fmla="val 25000"/>
              <a:gd name="vf" fmla="val 115470"/>
            </a:avLst>
          </a:prstGeom>
          <a:solidFill>
            <a:schemeClr val="accent6"/>
          </a:solidFill>
          <a:ln w="222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Arial"/>
              <a:ea typeface="Arial"/>
              <a:cs typeface="Arial"/>
              <a:sym typeface="Arial"/>
            </a:endParaRPr>
          </a:p>
        </p:txBody>
      </p:sp>
      <p:sp>
        <p:nvSpPr>
          <p:cNvPr id="222" name="Google Shape;222;p5"/>
          <p:cNvSpPr txBox="1"/>
          <p:nvPr/>
        </p:nvSpPr>
        <p:spPr>
          <a:xfrm>
            <a:off x="1863260" y="2714859"/>
            <a:ext cx="836067" cy="173736"/>
          </a:xfrm>
          <a:prstGeom prst="rect">
            <a:avLst/>
          </a:prstGeom>
          <a:noFill/>
          <a:ln>
            <a:noFill/>
          </a:ln>
        </p:spPr>
        <p:txBody>
          <a:bodyPr spcFirstLastPara="1" wrap="square" lIns="34275" tIns="45700" rIns="34275" bIns="45700" anchor="ctr" anchorCtr="0">
            <a:noAutofit/>
          </a:bodyPr>
          <a:lstStyle/>
          <a:p>
            <a:pPr marL="0" marR="0" lvl="0" indent="0" algn="ctr" rtl="0">
              <a:lnSpc>
                <a:spcPct val="100000"/>
              </a:lnSpc>
              <a:spcBef>
                <a:spcPts val="0"/>
              </a:spcBef>
              <a:spcAft>
                <a:spcPts val="0"/>
              </a:spcAft>
              <a:buClr>
                <a:schemeClr val="dk1"/>
              </a:buClr>
              <a:buSzPts val="800"/>
              <a:buFont typeface="Arial"/>
              <a:buNone/>
            </a:pPr>
            <a:r>
              <a:rPr lang="en-US" sz="800" b="1" i="0" u="none" strike="noStrike" cap="none">
                <a:solidFill>
                  <a:schemeClr val="dk1"/>
                </a:solidFill>
                <a:latin typeface="Arial"/>
                <a:ea typeface="Arial"/>
                <a:cs typeface="Arial"/>
                <a:sym typeface="Arial"/>
              </a:rPr>
              <a:t>Social Media</a:t>
            </a:r>
            <a:endParaRPr sz="1400" b="1" i="0" u="none" strike="noStrike" cap="none">
              <a:solidFill>
                <a:srgbClr val="000000"/>
              </a:solidFill>
              <a:latin typeface="Arial"/>
              <a:ea typeface="Arial"/>
              <a:cs typeface="Arial"/>
              <a:sym typeface="Arial"/>
            </a:endParaRPr>
          </a:p>
        </p:txBody>
      </p:sp>
      <p:sp>
        <p:nvSpPr>
          <p:cNvPr id="223" name="Google Shape;223;p5"/>
          <p:cNvSpPr/>
          <p:nvPr/>
        </p:nvSpPr>
        <p:spPr>
          <a:xfrm rot="10800000">
            <a:off x="4051832" y="2206815"/>
            <a:ext cx="996796" cy="859305"/>
          </a:xfrm>
          <a:prstGeom prst="hexagon">
            <a:avLst>
              <a:gd name="adj" fmla="val 25000"/>
              <a:gd name="vf" fmla="val 115470"/>
            </a:avLst>
          </a:prstGeom>
          <a:solidFill>
            <a:schemeClr val="accent1"/>
          </a:solidFill>
          <a:ln w="222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Arial"/>
              <a:ea typeface="Arial"/>
              <a:cs typeface="Arial"/>
              <a:sym typeface="Arial"/>
            </a:endParaRPr>
          </a:p>
        </p:txBody>
      </p:sp>
      <p:sp>
        <p:nvSpPr>
          <p:cNvPr id="224" name="Google Shape;224;p5"/>
          <p:cNvSpPr txBox="1"/>
          <p:nvPr/>
        </p:nvSpPr>
        <p:spPr>
          <a:xfrm>
            <a:off x="4069106" y="2714859"/>
            <a:ext cx="962246" cy="173736"/>
          </a:xfrm>
          <a:prstGeom prst="rect">
            <a:avLst/>
          </a:prstGeom>
          <a:noFill/>
          <a:ln>
            <a:noFill/>
          </a:ln>
        </p:spPr>
        <p:txBody>
          <a:bodyPr spcFirstLastPara="1" wrap="square" lIns="34275" tIns="45700" rIns="34275" bIns="45700" anchor="ctr" anchorCtr="0">
            <a:noAutofit/>
          </a:bodyPr>
          <a:lstStyle/>
          <a:p>
            <a:pPr marL="0" marR="0" lvl="0" indent="0" algn="ctr" rtl="0">
              <a:lnSpc>
                <a:spcPct val="100000"/>
              </a:lnSpc>
              <a:spcBef>
                <a:spcPts val="0"/>
              </a:spcBef>
              <a:spcAft>
                <a:spcPts val="0"/>
              </a:spcAft>
              <a:buClr>
                <a:schemeClr val="lt1"/>
              </a:buClr>
              <a:buSzPts val="800"/>
              <a:buFont typeface="Arial"/>
              <a:buNone/>
            </a:pPr>
            <a:r>
              <a:rPr lang="en-US" sz="800" b="1" i="0" u="none" strike="noStrike" cap="none">
                <a:solidFill>
                  <a:schemeClr val="lt1"/>
                </a:solidFill>
                <a:latin typeface="Arial"/>
                <a:ea typeface="Arial"/>
                <a:cs typeface="Arial"/>
                <a:sym typeface="Arial"/>
              </a:rPr>
              <a:t>Programmatic</a:t>
            </a:r>
            <a:endParaRPr sz="1400" b="1" i="0" u="none" strike="noStrike" cap="none">
              <a:solidFill>
                <a:srgbClr val="000000"/>
              </a:solidFill>
              <a:latin typeface="Arial"/>
              <a:ea typeface="Arial"/>
              <a:cs typeface="Arial"/>
              <a:sym typeface="Arial"/>
            </a:endParaRPr>
          </a:p>
        </p:txBody>
      </p:sp>
      <p:sp>
        <p:nvSpPr>
          <p:cNvPr id="225" name="Google Shape;225;p5"/>
          <p:cNvSpPr/>
          <p:nvPr/>
        </p:nvSpPr>
        <p:spPr>
          <a:xfrm flipH="1">
            <a:off x="5187985" y="2206815"/>
            <a:ext cx="996796" cy="859305"/>
          </a:xfrm>
          <a:prstGeom prst="hexagon">
            <a:avLst>
              <a:gd name="adj" fmla="val 25000"/>
              <a:gd name="vf" fmla="val 115470"/>
            </a:avLst>
          </a:prstGeom>
          <a:solidFill>
            <a:schemeClr val="accent5"/>
          </a:solidFill>
          <a:ln w="222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Arial"/>
              <a:ea typeface="Arial"/>
              <a:cs typeface="Arial"/>
              <a:sym typeface="Arial"/>
            </a:endParaRPr>
          </a:p>
        </p:txBody>
      </p:sp>
      <p:sp>
        <p:nvSpPr>
          <p:cNvPr id="226" name="Google Shape;226;p5"/>
          <p:cNvSpPr txBox="1"/>
          <p:nvPr/>
        </p:nvSpPr>
        <p:spPr>
          <a:xfrm>
            <a:off x="5268350" y="2714859"/>
            <a:ext cx="836067" cy="173736"/>
          </a:xfrm>
          <a:prstGeom prst="rect">
            <a:avLst/>
          </a:prstGeom>
          <a:noFill/>
          <a:ln>
            <a:noFill/>
          </a:ln>
        </p:spPr>
        <p:txBody>
          <a:bodyPr spcFirstLastPara="1" wrap="square" lIns="34275" tIns="45700" rIns="34275" bIns="45700" anchor="ctr" anchorCtr="0">
            <a:noAutofit/>
          </a:bodyPr>
          <a:lstStyle/>
          <a:p>
            <a:pPr marL="0" marR="0" lvl="0" indent="0" algn="ctr" rtl="0">
              <a:lnSpc>
                <a:spcPct val="100000"/>
              </a:lnSpc>
              <a:spcBef>
                <a:spcPts val="0"/>
              </a:spcBef>
              <a:spcAft>
                <a:spcPts val="0"/>
              </a:spcAft>
              <a:buClr>
                <a:schemeClr val="dk1"/>
              </a:buClr>
              <a:buSzPts val="800"/>
              <a:buFont typeface="Arial"/>
              <a:buNone/>
            </a:pPr>
            <a:r>
              <a:rPr lang="en-US" sz="800" b="1" i="0" u="none" strike="noStrike" cap="none">
                <a:solidFill>
                  <a:schemeClr val="lt1"/>
                </a:solidFill>
                <a:latin typeface="Arial"/>
                <a:ea typeface="Arial"/>
                <a:cs typeface="Arial"/>
                <a:sym typeface="Arial"/>
              </a:rPr>
              <a:t>Point-of-Care</a:t>
            </a:r>
            <a:endParaRPr sz="1400" b="1" i="0" u="none" strike="noStrike" cap="none">
              <a:solidFill>
                <a:schemeClr val="lt1"/>
              </a:solidFill>
              <a:latin typeface="Arial"/>
              <a:ea typeface="Arial"/>
              <a:cs typeface="Arial"/>
              <a:sym typeface="Arial"/>
            </a:endParaRPr>
          </a:p>
        </p:txBody>
      </p:sp>
      <p:sp>
        <p:nvSpPr>
          <p:cNvPr id="227" name="Google Shape;227;p5"/>
          <p:cNvSpPr/>
          <p:nvPr/>
        </p:nvSpPr>
        <p:spPr>
          <a:xfrm flipH="1">
            <a:off x="6324138" y="2206815"/>
            <a:ext cx="996796" cy="859305"/>
          </a:xfrm>
          <a:prstGeom prst="hexagon">
            <a:avLst>
              <a:gd name="adj" fmla="val 25000"/>
              <a:gd name="vf" fmla="val 115470"/>
            </a:avLst>
          </a:prstGeom>
          <a:solidFill>
            <a:schemeClr val="accent6"/>
          </a:solidFill>
          <a:ln w="222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Arial"/>
              <a:ea typeface="Arial"/>
              <a:cs typeface="Arial"/>
              <a:sym typeface="Arial"/>
            </a:endParaRPr>
          </a:p>
        </p:txBody>
      </p:sp>
      <p:sp>
        <p:nvSpPr>
          <p:cNvPr id="228" name="Google Shape;228;p5"/>
          <p:cNvSpPr txBox="1"/>
          <p:nvPr/>
        </p:nvSpPr>
        <p:spPr>
          <a:xfrm>
            <a:off x="6412847" y="2714859"/>
            <a:ext cx="819376" cy="173736"/>
          </a:xfrm>
          <a:prstGeom prst="rect">
            <a:avLst/>
          </a:prstGeom>
          <a:noFill/>
          <a:ln>
            <a:noFill/>
          </a:ln>
        </p:spPr>
        <p:txBody>
          <a:bodyPr spcFirstLastPara="1" wrap="square" lIns="34275" tIns="45700" rIns="34275" bIns="45700" anchor="ctr" anchorCtr="0">
            <a:noAutofit/>
          </a:bodyPr>
          <a:lstStyle/>
          <a:p>
            <a:pPr marL="0" marR="0" lvl="0" indent="0" algn="ctr" rtl="0">
              <a:lnSpc>
                <a:spcPct val="100000"/>
              </a:lnSpc>
              <a:spcBef>
                <a:spcPts val="0"/>
              </a:spcBef>
              <a:spcAft>
                <a:spcPts val="0"/>
              </a:spcAft>
              <a:buClr>
                <a:schemeClr val="lt1"/>
              </a:buClr>
              <a:buSzPts val="800"/>
              <a:buFont typeface="Arial"/>
              <a:buNone/>
            </a:pPr>
            <a:r>
              <a:rPr lang="en-US" sz="800" b="1" i="0" u="none" strike="noStrike" cap="none">
                <a:solidFill>
                  <a:srgbClr val="0C0C0C"/>
                </a:solidFill>
                <a:latin typeface="Arial"/>
                <a:ea typeface="Arial"/>
                <a:cs typeface="Arial"/>
                <a:sym typeface="Arial"/>
              </a:rPr>
              <a:t>EHRs</a:t>
            </a:r>
            <a:endParaRPr sz="1400" b="1" i="0" u="none" strike="noStrike" cap="none">
              <a:solidFill>
                <a:srgbClr val="0C0C0C"/>
              </a:solidFill>
              <a:latin typeface="Arial"/>
              <a:ea typeface="Arial"/>
              <a:cs typeface="Arial"/>
              <a:sym typeface="Arial"/>
            </a:endParaRPr>
          </a:p>
        </p:txBody>
      </p:sp>
      <p:sp>
        <p:nvSpPr>
          <p:cNvPr id="229" name="Google Shape;229;p5"/>
          <p:cNvSpPr/>
          <p:nvPr/>
        </p:nvSpPr>
        <p:spPr>
          <a:xfrm flipH="1">
            <a:off x="7460292" y="2206815"/>
            <a:ext cx="996796" cy="859305"/>
          </a:xfrm>
          <a:prstGeom prst="hexagon">
            <a:avLst>
              <a:gd name="adj" fmla="val 25000"/>
              <a:gd name="vf" fmla="val 115470"/>
            </a:avLst>
          </a:prstGeom>
          <a:solidFill>
            <a:schemeClr val="accent3"/>
          </a:solidFill>
          <a:ln w="222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Arial"/>
              <a:ea typeface="Arial"/>
              <a:cs typeface="Arial"/>
              <a:sym typeface="Arial"/>
            </a:endParaRPr>
          </a:p>
        </p:txBody>
      </p:sp>
      <p:sp>
        <p:nvSpPr>
          <p:cNvPr id="230" name="Google Shape;230;p5"/>
          <p:cNvSpPr txBox="1"/>
          <p:nvPr/>
        </p:nvSpPr>
        <p:spPr>
          <a:xfrm>
            <a:off x="7598546" y="2714859"/>
            <a:ext cx="720289" cy="173736"/>
          </a:xfrm>
          <a:prstGeom prst="rect">
            <a:avLst/>
          </a:prstGeom>
          <a:noFill/>
          <a:ln>
            <a:noFill/>
          </a:ln>
        </p:spPr>
        <p:txBody>
          <a:bodyPr spcFirstLastPara="1" wrap="square" lIns="34275" tIns="45700" rIns="34275" bIns="45700" anchor="ctr" anchorCtr="0">
            <a:noAutofit/>
          </a:bodyPr>
          <a:lstStyle/>
          <a:p>
            <a:pPr marL="0" marR="0" lvl="0" indent="0" algn="ctr" rtl="0">
              <a:lnSpc>
                <a:spcPct val="100000"/>
              </a:lnSpc>
              <a:spcBef>
                <a:spcPts val="0"/>
              </a:spcBef>
              <a:spcAft>
                <a:spcPts val="0"/>
              </a:spcAft>
              <a:buClr>
                <a:schemeClr val="lt1"/>
              </a:buClr>
              <a:buSzPts val="800"/>
              <a:buFont typeface="Arial"/>
              <a:buNone/>
            </a:pPr>
            <a:r>
              <a:rPr lang="en-US" sz="800" b="1" i="0" u="none" strike="noStrike" cap="none">
                <a:solidFill>
                  <a:schemeClr val="lt1"/>
                </a:solidFill>
                <a:latin typeface="Arial"/>
                <a:ea typeface="Arial"/>
                <a:cs typeface="Arial"/>
                <a:sym typeface="Arial"/>
              </a:rPr>
              <a:t>Congresses</a:t>
            </a:r>
            <a:endParaRPr sz="1400" b="1" i="0" u="none" strike="noStrike" cap="none">
              <a:solidFill>
                <a:srgbClr val="000000"/>
              </a:solidFill>
              <a:latin typeface="Arial"/>
              <a:ea typeface="Arial"/>
              <a:cs typeface="Arial"/>
              <a:sym typeface="Arial"/>
            </a:endParaRPr>
          </a:p>
        </p:txBody>
      </p:sp>
      <p:pic>
        <p:nvPicPr>
          <p:cNvPr id="231" name="Google Shape;231;p5"/>
          <p:cNvPicPr preferRelativeResize="0"/>
          <p:nvPr/>
        </p:nvPicPr>
        <p:blipFill rotWithShape="1">
          <a:blip r:embed="rId4">
            <a:alphaModFix/>
          </a:blip>
          <a:srcRect/>
          <a:stretch/>
        </p:blipFill>
        <p:spPr>
          <a:xfrm>
            <a:off x="2153277" y="2412069"/>
            <a:ext cx="256032" cy="256032"/>
          </a:xfrm>
          <a:prstGeom prst="rect">
            <a:avLst/>
          </a:prstGeom>
          <a:noFill/>
          <a:ln>
            <a:noFill/>
          </a:ln>
        </p:spPr>
      </p:pic>
      <p:pic>
        <p:nvPicPr>
          <p:cNvPr id="232" name="Google Shape;232;p5"/>
          <p:cNvPicPr preferRelativeResize="0"/>
          <p:nvPr/>
        </p:nvPicPr>
        <p:blipFill rotWithShape="1">
          <a:blip r:embed="rId5">
            <a:alphaModFix/>
          </a:blip>
          <a:srcRect/>
          <a:stretch/>
        </p:blipFill>
        <p:spPr>
          <a:xfrm>
            <a:off x="4422214" y="2412069"/>
            <a:ext cx="256032" cy="256032"/>
          </a:xfrm>
          <a:prstGeom prst="rect">
            <a:avLst/>
          </a:prstGeom>
          <a:noFill/>
          <a:ln>
            <a:noFill/>
          </a:ln>
        </p:spPr>
      </p:pic>
      <p:pic>
        <p:nvPicPr>
          <p:cNvPr id="233" name="Google Shape;233;p5"/>
          <p:cNvPicPr preferRelativeResize="0"/>
          <p:nvPr/>
        </p:nvPicPr>
        <p:blipFill rotWithShape="1">
          <a:blip r:embed="rId6">
            <a:alphaModFix/>
          </a:blip>
          <a:srcRect/>
          <a:stretch/>
        </p:blipFill>
        <p:spPr>
          <a:xfrm>
            <a:off x="5558367" y="2412069"/>
            <a:ext cx="256032" cy="256032"/>
          </a:xfrm>
          <a:prstGeom prst="rect">
            <a:avLst/>
          </a:prstGeom>
          <a:noFill/>
          <a:ln>
            <a:noFill/>
          </a:ln>
        </p:spPr>
      </p:pic>
      <p:pic>
        <p:nvPicPr>
          <p:cNvPr id="234" name="Google Shape;234;p5"/>
          <p:cNvPicPr preferRelativeResize="0"/>
          <p:nvPr/>
        </p:nvPicPr>
        <p:blipFill rotWithShape="1">
          <a:blip r:embed="rId7">
            <a:alphaModFix/>
          </a:blip>
          <a:srcRect/>
          <a:stretch/>
        </p:blipFill>
        <p:spPr>
          <a:xfrm>
            <a:off x="6694520" y="2412069"/>
            <a:ext cx="256032" cy="256032"/>
          </a:xfrm>
          <a:prstGeom prst="rect">
            <a:avLst/>
          </a:prstGeom>
          <a:noFill/>
          <a:ln>
            <a:noFill/>
          </a:ln>
        </p:spPr>
      </p:pic>
      <p:pic>
        <p:nvPicPr>
          <p:cNvPr id="235" name="Google Shape;235;p5"/>
          <p:cNvPicPr preferRelativeResize="0"/>
          <p:nvPr/>
        </p:nvPicPr>
        <p:blipFill rotWithShape="1">
          <a:blip r:embed="rId8">
            <a:alphaModFix/>
          </a:blip>
          <a:srcRect/>
          <a:stretch/>
        </p:blipFill>
        <p:spPr>
          <a:xfrm>
            <a:off x="7830674" y="2412069"/>
            <a:ext cx="256032" cy="256032"/>
          </a:xfrm>
          <a:prstGeom prst="rect">
            <a:avLst/>
          </a:prstGeom>
          <a:noFill/>
          <a:ln>
            <a:noFill/>
          </a:ln>
        </p:spPr>
      </p:pic>
      <p:sp>
        <p:nvSpPr>
          <p:cNvPr id="236" name="Google Shape;236;p5"/>
          <p:cNvSpPr txBox="1">
            <a:spLocks noGrp="1"/>
          </p:cNvSpPr>
          <p:nvPr>
            <p:ph type="title"/>
          </p:nvPr>
        </p:nvSpPr>
        <p:spPr>
          <a:xfrm>
            <a:off x="419100" y="597169"/>
            <a:ext cx="3599793" cy="461624"/>
          </a:xfrm>
          <a:prstGeom prst="rect">
            <a:avLst/>
          </a:prstGeom>
          <a:noFill/>
          <a:ln>
            <a:noFill/>
          </a:ln>
        </p:spPr>
        <p:txBody>
          <a:bodyPr spcFirstLastPara="1" wrap="square" lIns="0" tIns="45700" rIns="0" bIns="45700" anchor="t" anchorCtr="0">
            <a:spAutoFit/>
          </a:bodyPr>
          <a:lstStyle/>
          <a:p>
            <a:pPr marL="0" lvl="0" indent="0" algn="l" rtl="0">
              <a:lnSpc>
                <a:spcPct val="100000"/>
              </a:lnSpc>
              <a:spcBef>
                <a:spcPts val="0"/>
              </a:spcBef>
              <a:spcAft>
                <a:spcPts val="0"/>
              </a:spcAft>
              <a:buClr>
                <a:schemeClr val="dk2"/>
              </a:buClr>
              <a:buSzPts val="2700"/>
              <a:buFont typeface="Century Gothic"/>
              <a:buNone/>
            </a:pPr>
            <a:r>
              <a:rPr lang="en-US" sz="2400"/>
              <a:t>Ideal HCP Engagement </a:t>
            </a:r>
            <a:endParaRPr/>
          </a:p>
        </p:txBody>
      </p:sp>
      <p:grpSp>
        <p:nvGrpSpPr>
          <p:cNvPr id="237" name="Google Shape;237;p5"/>
          <p:cNvGrpSpPr/>
          <p:nvPr/>
        </p:nvGrpSpPr>
        <p:grpSpPr>
          <a:xfrm>
            <a:off x="1456530" y="1362406"/>
            <a:ext cx="1649528" cy="860356"/>
            <a:chOff x="1456530" y="1362406"/>
            <a:chExt cx="1649528" cy="860356"/>
          </a:xfrm>
        </p:grpSpPr>
        <p:sp>
          <p:nvSpPr>
            <p:cNvPr id="238" name="Google Shape;238;p5"/>
            <p:cNvSpPr txBox="1"/>
            <p:nvPr/>
          </p:nvSpPr>
          <p:spPr>
            <a:xfrm>
              <a:off x="1456530" y="1362406"/>
              <a:ext cx="1649528" cy="553998"/>
            </a:xfrm>
            <a:prstGeom prst="rect">
              <a:avLst/>
            </a:prstGeom>
            <a:noFill/>
            <a:ln w="12700" cap="rnd" cmpd="sng">
              <a:solidFill>
                <a:schemeClr val="accent1"/>
              </a:solidFill>
              <a:prstDash val="dot"/>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US" sz="800" b="1" i="0" u="none" strike="noStrike" cap="none">
                  <a:solidFill>
                    <a:schemeClr val="dk1"/>
                  </a:solidFill>
                  <a:latin typeface="Arial"/>
                  <a:ea typeface="Arial"/>
                  <a:cs typeface="Arial"/>
                  <a:sym typeface="Arial"/>
                </a:rPr>
                <a:t>Deliver your message to verified HCPs in their preferred social networks.</a:t>
              </a:r>
              <a:endParaRPr/>
            </a:p>
          </p:txBody>
        </p:sp>
        <p:cxnSp>
          <p:nvCxnSpPr>
            <p:cNvPr id="239" name="Google Shape;239;p5"/>
            <p:cNvCxnSpPr/>
            <p:nvPr/>
          </p:nvCxnSpPr>
          <p:spPr>
            <a:xfrm>
              <a:off x="2280215" y="1918608"/>
              <a:ext cx="0" cy="304154"/>
            </a:xfrm>
            <a:prstGeom prst="straightConnector1">
              <a:avLst/>
            </a:prstGeom>
            <a:noFill/>
            <a:ln w="9525" cap="rnd" cmpd="sng">
              <a:solidFill>
                <a:schemeClr val="lt2"/>
              </a:solidFill>
              <a:prstDash val="solid"/>
              <a:round/>
              <a:headEnd type="oval" w="sm" len="sm"/>
              <a:tailEnd type="oval" w="sm" len="sm"/>
            </a:ln>
          </p:spPr>
        </p:cxnSp>
      </p:grpSp>
      <p:grpSp>
        <p:nvGrpSpPr>
          <p:cNvPr id="240" name="Google Shape;240;p5"/>
          <p:cNvGrpSpPr/>
          <p:nvPr/>
        </p:nvGrpSpPr>
        <p:grpSpPr>
          <a:xfrm>
            <a:off x="3893720" y="1362406"/>
            <a:ext cx="1317952" cy="860356"/>
            <a:chOff x="3893720" y="1362406"/>
            <a:chExt cx="1317952" cy="860356"/>
          </a:xfrm>
        </p:grpSpPr>
        <p:sp>
          <p:nvSpPr>
            <p:cNvPr id="241" name="Google Shape;241;p5"/>
            <p:cNvSpPr txBox="1"/>
            <p:nvPr/>
          </p:nvSpPr>
          <p:spPr>
            <a:xfrm>
              <a:off x="3893720" y="1362406"/>
              <a:ext cx="1317952" cy="553998"/>
            </a:xfrm>
            <a:prstGeom prst="rect">
              <a:avLst/>
            </a:prstGeom>
            <a:noFill/>
            <a:ln w="12700" cap="rnd" cmpd="sng">
              <a:solidFill>
                <a:schemeClr val="accent1"/>
              </a:solidFill>
              <a:prstDash val="dot"/>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US" sz="800" b="1" i="0" u="none" strike="noStrike" cap="none">
                  <a:solidFill>
                    <a:schemeClr val="dk1"/>
                  </a:solidFill>
                  <a:latin typeface="Arial"/>
                  <a:ea typeface="Arial"/>
                  <a:cs typeface="Arial"/>
                  <a:sym typeface="Arial"/>
                </a:rPr>
                <a:t>The only DSP-agnostic HCP targeting with PLD reporting.</a:t>
              </a:r>
              <a:endParaRPr/>
            </a:p>
          </p:txBody>
        </p:sp>
        <p:cxnSp>
          <p:nvCxnSpPr>
            <p:cNvPr id="242" name="Google Shape;242;p5"/>
            <p:cNvCxnSpPr/>
            <p:nvPr/>
          </p:nvCxnSpPr>
          <p:spPr>
            <a:xfrm>
              <a:off x="4550230" y="1918608"/>
              <a:ext cx="0" cy="304154"/>
            </a:xfrm>
            <a:prstGeom prst="straightConnector1">
              <a:avLst/>
            </a:prstGeom>
            <a:noFill/>
            <a:ln w="9525" cap="rnd" cmpd="sng">
              <a:solidFill>
                <a:schemeClr val="lt2"/>
              </a:solidFill>
              <a:prstDash val="solid"/>
              <a:round/>
              <a:headEnd type="oval" w="sm" len="sm"/>
              <a:tailEnd type="oval" w="sm" len="sm"/>
            </a:ln>
          </p:spPr>
        </p:cxnSp>
      </p:grpSp>
      <p:grpSp>
        <p:nvGrpSpPr>
          <p:cNvPr id="243" name="Google Shape;243;p5"/>
          <p:cNvGrpSpPr/>
          <p:nvPr/>
        </p:nvGrpSpPr>
        <p:grpSpPr>
          <a:xfrm>
            <a:off x="5909842" y="1362406"/>
            <a:ext cx="1817588" cy="860356"/>
            <a:chOff x="1369720" y="1362406"/>
            <a:chExt cx="1817588" cy="860356"/>
          </a:xfrm>
        </p:grpSpPr>
        <p:sp>
          <p:nvSpPr>
            <p:cNvPr id="244" name="Google Shape;244;p5"/>
            <p:cNvSpPr txBox="1"/>
            <p:nvPr/>
          </p:nvSpPr>
          <p:spPr>
            <a:xfrm>
              <a:off x="1369720" y="1362406"/>
              <a:ext cx="1817588" cy="553998"/>
            </a:xfrm>
            <a:prstGeom prst="rect">
              <a:avLst/>
            </a:prstGeom>
            <a:noFill/>
            <a:ln w="12700" cap="rnd" cmpd="sng">
              <a:solidFill>
                <a:schemeClr val="accent1"/>
              </a:solidFill>
              <a:prstDash val="dot"/>
              <a:round/>
              <a:headEnd type="none" w="sm" len="sm"/>
              <a:tailEnd type="none" w="sm" len="sm"/>
            </a:ln>
          </p:spPr>
          <p:txBody>
            <a:bodyPr spcFirstLastPara="1" wrap="square" lIns="182875" tIns="91425" rIns="182875" bIns="91425" anchor="t" anchorCtr="0">
              <a:spAutoFit/>
            </a:bodyPr>
            <a:lstStyle/>
            <a:p>
              <a:pPr marL="0" marR="0" lvl="0" indent="0" algn="ctr" rtl="0">
                <a:lnSpc>
                  <a:spcPct val="100000"/>
                </a:lnSpc>
                <a:spcBef>
                  <a:spcPts val="0"/>
                </a:spcBef>
                <a:spcAft>
                  <a:spcPts val="0"/>
                </a:spcAft>
                <a:buNone/>
              </a:pPr>
              <a:r>
                <a:rPr lang="en-US" sz="800" b="1" i="0" u="none" strike="noStrike" cap="none">
                  <a:solidFill>
                    <a:schemeClr val="dk1"/>
                  </a:solidFill>
                  <a:latin typeface="Arial"/>
                  <a:ea typeface="Arial"/>
                  <a:cs typeface="Arial"/>
                  <a:sym typeface="Arial"/>
                </a:rPr>
                <a:t>Message HCPs in the clinical workflow with follow-up</a:t>
              </a:r>
              <a:br>
                <a:rPr lang="en-US" sz="800" b="1" i="0" u="none" strike="noStrike" cap="none">
                  <a:solidFill>
                    <a:schemeClr val="dk1"/>
                  </a:solidFill>
                  <a:latin typeface="Arial"/>
                  <a:ea typeface="Arial"/>
                  <a:cs typeface="Arial"/>
                  <a:sym typeface="Arial"/>
                </a:rPr>
              </a:br>
              <a:r>
                <a:rPr lang="en-US" sz="800" b="1" i="0" u="none" strike="noStrike" cap="none">
                  <a:solidFill>
                    <a:schemeClr val="dk1"/>
                  </a:solidFill>
                  <a:latin typeface="Arial"/>
                  <a:ea typeface="Arial"/>
                  <a:cs typeface="Arial"/>
                  <a:sym typeface="Arial"/>
                </a:rPr>
                <a:t>next-best-action engagement.</a:t>
              </a:r>
              <a:endParaRPr/>
            </a:p>
          </p:txBody>
        </p:sp>
        <p:cxnSp>
          <p:nvCxnSpPr>
            <p:cNvPr id="245" name="Google Shape;245;p5"/>
            <p:cNvCxnSpPr/>
            <p:nvPr/>
          </p:nvCxnSpPr>
          <p:spPr>
            <a:xfrm>
              <a:off x="2280215" y="1918608"/>
              <a:ext cx="0" cy="304154"/>
            </a:xfrm>
            <a:prstGeom prst="straightConnector1">
              <a:avLst/>
            </a:prstGeom>
            <a:noFill/>
            <a:ln w="9525" cap="rnd" cmpd="sng">
              <a:solidFill>
                <a:schemeClr val="lt2"/>
              </a:solidFill>
              <a:prstDash val="solid"/>
              <a:round/>
              <a:headEnd type="oval" w="sm" len="sm"/>
              <a:tailEnd type="oval" w="sm" len="sm"/>
            </a:ln>
          </p:spPr>
        </p:cxnSp>
      </p:grpSp>
      <p:grpSp>
        <p:nvGrpSpPr>
          <p:cNvPr id="246" name="Google Shape;246;p5"/>
          <p:cNvGrpSpPr/>
          <p:nvPr/>
        </p:nvGrpSpPr>
        <p:grpSpPr>
          <a:xfrm>
            <a:off x="2586076" y="2206815"/>
            <a:ext cx="1686472" cy="1715656"/>
            <a:chOff x="307220" y="2206815"/>
            <a:chExt cx="1686472" cy="1715656"/>
          </a:xfrm>
        </p:grpSpPr>
        <p:sp>
          <p:nvSpPr>
            <p:cNvPr id="247" name="Google Shape;247;p5"/>
            <p:cNvSpPr/>
            <p:nvPr/>
          </p:nvSpPr>
          <p:spPr>
            <a:xfrm flipH="1">
              <a:off x="648577" y="2206815"/>
              <a:ext cx="996796" cy="859305"/>
            </a:xfrm>
            <a:prstGeom prst="hexagon">
              <a:avLst>
                <a:gd name="adj" fmla="val 25000"/>
                <a:gd name="vf" fmla="val 115470"/>
              </a:avLst>
            </a:prstGeom>
            <a:solidFill>
              <a:schemeClr val="accent5"/>
            </a:solidFill>
            <a:ln w="22225" cap="flat" cmpd="sng">
              <a:solidFill>
                <a:schemeClr val="lt1"/>
              </a:solidFill>
              <a:prstDash val="solid"/>
              <a:round/>
              <a:headEnd type="none" w="sm" len="sm"/>
              <a:tailEnd type="none" w="sm" len="sm"/>
            </a:ln>
          </p:spPr>
          <p:txBody>
            <a:bodyPr spcFirstLastPara="1" wrap="square" lIns="91425" tIns="45700" rIns="0"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Arial"/>
                <a:ea typeface="Arial"/>
                <a:cs typeface="Arial"/>
                <a:sym typeface="Arial"/>
              </a:endParaRPr>
            </a:p>
          </p:txBody>
        </p:sp>
        <p:sp>
          <p:nvSpPr>
            <p:cNvPr id="248" name="Google Shape;248;p5"/>
            <p:cNvSpPr txBox="1"/>
            <p:nvPr/>
          </p:nvSpPr>
          <p:spPr>
            <a:xfrm>
              <a:off x="766915" y="2714449"/>
              <a:ext cx="760119" cy="174146"/>
            </a:xfrm>
            <a:prstGeom prst="rect">
              <a:avLst/>
            </a:prstGeom>
            <a:noFill/>
            <a:ln>
              <a:noFill/>
            </a:ln>
          </p:spPr>
          <p:txBody>
            <a:bodyPr spcFirstLastPara="1" wrap="square" lIns="34275" tIns="45700" rIns="0" bIns="45700" anchor="ctr" anchorCtr="0">
              <a:noAutofit/>
            </a:bodyPr>
            <a:lstStyle/>
            <a:p>
              <a:pPr marL="0" marR="0" lvl="0" indent="0" algn="ctr" rtl="0">
                <a:lnSpc>
                  <a:spcPct val="100000"/>
                </a:lnSpc>
                <a:spcBef>
                  <a:spcPts val="0"/>
                </a:spcBef>
                <a:spcAft>
                  <a:spcPts val="0"/>
                </a:spcAft>
                <a:buClr>
                  <a:schemeClr val="lt1"/>
                </a:buClr>
                <a:buSzPts val="800"/>
                <a:buFont typeface="Arial"/>
                <a:buNone/>
              </a:pPr>
              <a:r>
                <a:rPr lang="en-US" sz="800" b="1" i="0" u="none" strike="noStrike" cap="none">
                  <a:solidFill>
                    <a:schemeClr val="lt1"/>
                  </a:solidFill>
                  <a:latin typeface="Arial"/>
                  <a:ea typeface="Arial"/>
                  <a:cs typeface="Arial"/>
                  <a:sym typeface="Arial"/>
                </a:rPr>
                <a:t>Television</a:t>
              </a:r>
              <a:endParaRPr sz="1400" b="1" i="0" u="none" strike="noStrike" cap="none">
                <a:solidFill>
                  <a:srgbClr val="000000"/>
                </a:solidFill>
                <a:latin typeface="Arial"/>
                <a:ea typeface="Arial"/>
                <a:cs typeface="Arial"/>
                <a:sym typeface="Arial"/>
              </a:endParaRPr>
            </a:p>
          </p:txBody>
        </p:sp>
        <p:pic>
          <p:nvPicPr>
            <p:cNvPr id="249" name="Google Shape;249;p5"/>
            <p:cNvPicPr preferRelativeResize="0"/>
            <p:nvPr/>
          </p:nvPicPr>
          <p:blipFill rotWithShape="1">
            <a:blip r:embed="rId9">
              <a:alphaModFix/>
            </a:blip>
            <a:srcRect/>
            <a:stretch/>
          </p:blipFill>
          <p:spPr>
            <a:xfrm>
              <a:off x="1009815" y="2390426"/>
              <a:ext cx="274320" cy="274320"/>
            </a:xfrm>
            <a:prstGeom prst="rect">
              <a:avLst/>
            </a:prstGeom>
            <a:noFill/>
            <a:ln>
              <a:noFill/>
            </a:ln>
          </p:spPr>
        </p:pic>
        <p:grpSp>
          <p:nvGrpSpPr>
            <p:cNvPr id="250" name="Google Shape;250;p5"/>
            <p:cNvGrpSpPr/>
            <p:nvPr/>
          </p:nvGrpSpPr>
          <p:grpSpPr>
            <a:xfrm>
              <a:off x="307220" y="3062361"/>
              <a:ext cx="1686472" cy="860110"/>
              <a:chOff x="1441539" y="1056294"/>
              <a:chExt cx="1686472" cy="860110"/>
            </a:xfrm>
          </p:grpSpPr>
          <p:sp>
            <p:nvSpPr>
              <p:cNvPr id="251" name="Google Shape;251;p5"/>
              <p:cNvSpPr txBox="1"/>
              <p:nvPr/>
            </p:nvSpPr>
            <p:spPr>
              <a:xfrm>
                <a:off x="1441539" y="1362406"/>
                <a:ext cx="1686472" cy="553998"/>
              </a:xfrm>
              <a:prstGeom prst="rect">
                <a:avLst/>
              </a:prstGeom>
              <a:noFill/>
              <a:ln w="12700" cap="rnd" cmpd="sng">
                <a:solidFill>
                  <a:schemeClr val="accent1"/>
                </a:solidFill>
                <a:prstDash val="dot"/>
                <a:round/>
                <a:headEnd type="none" w="sm" len="sm"/>
                <a:tailEnd type="none" w="sm" len="sm"/>
              </a:ln>
            </p:spPr>
            <p:txBody>
              <a:bodyPr spcFirstLastPara="1" wrap="square" lIns="182875" tIns="91425" rIns="182875" bIns="91425" anchor="t" anchorCtr="0">
                <a:spAutoFit/>
              </a:bodyPr>
              <a:lstStyle/>
              <a:p>
                <a:pPr marL="0" marR="0" lvl="0" indent="0" algn="ctr" rtl="0">
                  <a:lnSpc>
                    <a:spcPct val="100000"/>
                  </a:lnSpc>
                  <a:spcBef>
                    <a:spcPts val="0"/>
                  </a:spcBef>
                  <a:spcAft>
                    <a:spcPts val="0"/>
                  </a:spcAft>
                  <a:buNone/>
                </a:pPr>
                <a:r>
                  <a:rPr lang="en-US" sz="800" b="1" i="0" u="none" strike="noStrike" cap="none">
                    <a:solidFill>
                      <a:schemeClr val="dk1"/>
                    </a:solidFill>
                    <a:latin typeface="Arial"/>
                    <a:ea typeface="Arial"/>
                    <a:cs typeface="Arial"/>
                    <a:sym typeface="Arial"/>
                  </a:rPr>
                  <a:t>The first HCP TV advertising solution scaled across ATV, CTV and OTT.</a:t>
                </a:r>
                <a:endParaRPr/>
              </a:p>
            </p:txBody>
          </p:sp>
          <p:cxnSp>
            <p:nvCxnSpPr>
              <p:cNvPr id="252" name="Google Shape;252;p5"/>
              <p:cNvCxnSpPr/>
              <p:nvPr/>
            </p:nvCxnSpPr>
            <p:spPr>
              <a:xfrm>
                <a:off x="2280215" y="1056294"/>
                <a:ext cx="0" cy="304154"/>
              </a:xfrm>
              <a:prstGeom prst="straightConnector1">
                <a:avLst/>
              </a:prstGeom>
              <a:noFill/>
              <a:ln w="9525" cap="rnd" cmpd="sng">
                <a:solidFill>
                  <a:schemeClr val="lt2"/>
                </a:solidFill>
                <a:prstDash val="solid"/>
                <a:round/>
                <a:headEnd type="oval" w="sm" len="sm"/>
                <a:tailEnd type="oval" w="sm" len="sm"/>
              </a:ln>
            </p:spPr>
          </p:cxnSp>
        </p:grpSp>
      </p:grpSp>
      <p:grpSp>
        <p:nvGrpSpPr>
          <p:cNvPr id="253" name="Google Shape;253;p5"/>
          <p:cNvGrpSpPr/>
          <p:nvPr/>
        </p:nvGrpSpPr>
        <p:grpSpPr>
          <a:xfrm>
            <a:off x="4865226" y="3062361"/>
            <a:ext cx="1649528" cy="860110"/>
            <a:chOff x="1456530" y="1056294"/>
            <a:chExt cx="1649528" cy="860110"/>
          </a:xfrm>
        </p:grpSpPr>
        <p:sp>
          <p:nvSpPr>
            <p:cNvPr id="254" name="Google Shape;254;p5"/>
            <p:cNvSpPr txBox="1"/>
            <p:nvPr/>
          </p:nvSpPr>
          <p:spPr>
            <a:xfrm>
              <a:off x="1456530" y="1362406"/>
              <a:ext cx="1649528" cy="553998"/>
            </a:xfrm>
            <a:prstGeom prst="rect">
              <a:avLst/>
            </a:prstGeom>
            <a:noFill/>
            <a:ln w="12700" cap="rnd" cmpd="sng">
              <a:solidFill>
                <a:schemeClr val="accent1"/>
              </a:solidFill>
              <a:prstDash val="dot"/>
              <a:round/>
              <a:headEnd type="none" w="sm" len="sm"/>
              <a:tailEnd type="none" w="sm" len="sm"/>
            </a:ln>
          </p:spPr>
          <p:txBody>
            <a:bodyPr spcFirstLastPara="1" wrap="square" lIns="182875" tIns="91425" rIns="182875" bIns="91425" anchor="t" anchorCtr="0">
              <a:spAutoFit/>
            </a:bodyPr>
            <a:lstStyle/>
            <a:p>
              <a:pPr marL="0" marR="0" lvl="0" indent="0" algn="ctr" rtl="0">
                <a:lnSpc>
                  <a:spcPct val="100000"/>
                </a:lnSpc>
                <a:spcBef>
                  <a:spcPts val="0"/>
                </a:spcBef>
                <a:spcAft>
                  <a:spcPts val="0"/>
                </a:spcAft>
                <a:buNone/>
              </a:pPr>
              <a:r>
                <a:rPr lang="en-US" sz="800" b="1" i="0" u="none" strike="noStrike" cap="none">
                  <a:solidFill>
                    <a:srgbClr val="000000"/>
                  </a:solidFill>
                  <a:latin typeface="Arial"/>
                  <a:ea typeface="Arial"/>
                  <a:cs typeface="Arial"/>
                  <a:sym typeface="Arial"/>
                </a:rPr>
                <a:t>Reach HCPs on their handheld devices while at the point of care.</a:t>
              </a:r>
              <a:endParaRPr sz="800" b="1" i="0" u="none" strike="noStrike" cap="none">
                <a:solidFill>
                  <a:schemeClr val="dk1"/>
                </a:solidFill>
                <a:latin typeface="Arial"/>
                <a:ea typeface="Arial"/>
                <a:cs typeface="Arial"/>
                <a:sym typeface="Arial"/>
              </a:endParaRPr>
            </a:p>
          </p:txBody>
        </p:sp>
        <p:cxnSp>
          <p:nvCxnSpPr>
            <p:cNvPr id="255" name="Google Shape;255;p5"/>
            <p:cNvCxnSpPr/>
            <p:nvPr/>
          </p:nvCxnSpPr>
          <p:spPr>
            <a:xfrm>
              <a:off x="2280215" y="1056294"/>
              <a:ext cx="0" cy="304154"/>
            </a:xfrm>
            <a:prstGeom prst="straightConnector1">
              <a:avLst/>
            </a:prstGeom>
            <a:noFill/>
            <a:ln w="9525" cap="rnd" cmpd="sng">
              <a:solidFill>
                <a:schemeClr val="lt2"/>
              </a:solidFill>
              <a:prstDash val="solid"/>
              <a:round/>
              <a:headEnd type="oval" w="sm" len="sm"/>
              <a:tailEnd type="oval" w="sm" len="sm"/>
            </a:ln>
          </p:spPr>
        </p:cxnSp>
      </p:grpSp>
      <p:grpSp>
        <p:nvGrpSpPr>
          <p:cNvPr id="256" name="Google Shape;256;p5"/>
          <p:cNvGrpSpPr/>
          <p:nvPr/>
        </p:nvGrpSpPr>
        <p:grpSpPr>
          <a:xfrm>
            <a:off x="7083704" y="3062361"/>
            <a:ext cx="1763346" cy="860110"/>
            <a:chOff x="1400584" y="1056294"/>
            <a:chExt cx="1763346" cy="860110"/>
          </a:xfrm>
        </p:grpSpPr>
        <p:sp>
          <p:nvSpPr>
            <p:cNvPr id="257" name="Google Shape;257;p5"/>
            <p:cNvSpPr txBox="1"/>
            <p:nvPr/>
          </p:nvSpPr>
          <p:spPr>
            <a:xfrm>
              <a:off x="1400584" y="1362406"/>
              <a:ext cx="1763346" cy="553998"/>
            </a:xfrm>
            <a:prstGeom prst="rect">
              <a:avLst/>
            </a:prstGeom>
            <a:noFill/>
            <a:ln w="12700" cap="rnd" cmpd="sng">
              <a:solidFill>
                <a:schemeClr val="accent1"/>
              </a:solidFill>
              <a:prstDash val="dot"/>
              <a:round/>
              <a:headEnd type="none" w="sm" len="sm"/>
              <a:tailEnd type="none" w="sm" len="sm"/>
            </a:ln>
          </p:spPr>
          <p:txBody>
            <a:bodyPr spcFirstLastPara="1" wrap="square" lIns="182875" tIns="91425" rIns="182875" bIns="91425" anchor="t" anchorCtr="0">
              <a:spAutoFit/>
            </a:bodyPr>
            <a:lstStyle/>
            <a:p>
              <a:pPr marL="0" marR="0" lvl="0" indent="0" algn="ctr" rtl="0">
                <a:lnSpc>
                  <a:spcPct val="100000"/>
                </a:lnSpc>
                <a:spcBef>
                  <a:spcPts val="0"/>
                </a:spcBef>
                <a:spcAft>
                  <a:spcPts val="0"/>
                </a:spcAft>
                <a:buNone/>
              </a:pPr>
              <a:r>
                <a:rPr lang="en-US" sz="800" b="1" i="0" u="none" strike="noStrike" cap="none">
                  <a:solidFill>
                    <a:srgbClr val="000000"/>
                  </a:solidFill>
                  <a:latin typeface="Arial"/>
                  <a:ea typeface="Arial"/>
                  <a:cs typeface="Arial"/>
                  <a:sym typeface="Arial"/>
                </a:rPr>
                <a:t>Mobile/tablet messaging delivered to HCPs attending congresses and meetings.</a:t>
              </a:r>
              <a:endParaRPr/>
            </a:p>
          </p:txBody>
        </p:sp>
        <p:cxnSp>
          <p:nvCxnSpPr>
            <p:cNvPr id="258" name="Google Shape;258;p5"/>
            <p:cNvCxnSpPr/>
            <p:nvPr/>
          </p:nvCxnSpPr>
          <p:spPr>
            <a:xfrm>
              <a:off x="2280215" y="1056294"/>
              <a:ext cx="0" cy="304154"/>
            </a:xfrm>
            <a:prstGeom prst="straightConnector1">
              <a:avLst/>
            </a:prstGeom>
            <a:noFill/>
            <a:ln w="9525" cap="rnd" cmpd="sng">
              <a:solidFill>
                <a:schemeClr val="lt2"/>
              </a:solidFill>
              <a:prstDash val="solid"/>
              <a:round/>
              <a:headEnd type="oval" w="sm" len="sm"/>
              <a:tailEnd type="oval" w="sm" len="sm"/>
            </a:ln>
          </p:spPr>
        </p:cxn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11"/>
          <p:cNvSpPr/>
          <p:nvPr/>
        </p:nvSpPr>
        <p:spPr>
          <a:xfrm>
            <a:off x="0" y="0"/>
            <a:ext cx="3355200" cy="51435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76" name="Google Shape;476;p11"/>
          <p:cNvSpPr txBox="1">
            <a:spLocks noGrp="1"/>
          </p:cNvSpPr>
          <p:nvPr>
            <p:ph type="sldNum" idx="12"/>
          </p:nvPr>
        </p:nvSpPr>
        <p:spPr>
          <a:xfrm>
            <a:off x="7932935" y="4652648"/>
            <a:ext cx="791965" cy="273844"/>
          </a:xfrm>
          <a:prstGeom prst="rect">
            <a:avLst/>
          </a:prstGeom>
          <a:noFill/>
          <a:ln>
            <a:noFill/>
          </a:ln>
        </p:spPr>
        <p:txBody>
          <a:bodyPr spcFirstLastPara="1" wrap="square" lIns="0" tIns="45700" rIns="0" bIns="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
        <p:nvSpPr>
          <p:cNvPr id="477" name="Google Shape;477;p11"/>
          <p:cNvSpPr txBox="1">
            <a:spLocks noGrp="1"/>
          </p:cNvSpPr>
          <p:nvPr>
            <p:ph type="body" idx="1"/>
          </p:nvPr>
        </p:nvSpPr>
        <p:spPr>
          <a:xfrm>
            <a:off x="4405319" y="1447266"/>
            <a:ext cx="4040057" cy="224896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0" i="0" u="none" strike="noStrike" cap="none" dirty="0">
                <a:solidFill>
                  <a:srgbClr val="000000"/>
                </a:solidFill>
                <a:latin typeface="Arial"/>
                <a:ea typeface="Arial"/>
                <a:cs typeface="Arial"/>
                <a:sym typeface="Arial"/>
              </a:rPr>
              <a:t>The first HCP TV advertising solution scaled across addressable TV and connected TV/OTT.</a:t>
            </a:r>
            <a:endParaRPr dirty="0"/>
          </a:p>
          <a:p>
            <a:pPr marL="0" marR="0" lvl="0" indent="0" algn="l" rtl="0">
              <a:lnSpc>
                <a:spcPct val="100000"/>
              </a:lnSpc>
              <a:spcBef>
                <a:spcPts val="4200"/>
              </a:spcBef>
              <a:spcAft>
                <a:spcPts val="0"/>
              </a:spcAft>
              <a:buNone/>
            </a:pPr>
            <a:r>
              <a:rPr lang="en-US" sz="1200" b="0" i="0" u="none" strike="noStrike" cap="none" dirty="0">
                <a:solidFill>
                  <a:schemeClr val="dk1"/>
                </a:solidFill>
                <a:latin typeface="Arial"/>
                <a:ea typeface="Arial"/>
                <a:cs typeface="Arial"/>
                <a:sym typeface="Arial"/>
              </a:rPr>
              <a:t>Access over 1.6M verified HCP households and</a:t>
            </a:r>
            <a:br>
              <a:rPr lang="en-US" sz="1200" b="0" i="0" u="none" strike="noStrike" cap="none" dirty="0">
                <a:solidFill>
                  <a:schemeClr val="dk1"/>
                </a:solidFill>
                <a:latin typeface="Arial"/>
                <a:ea typeface="Arial"/>
                <a:cs typeface="Arial"/>
                <a:sym typeface="Arial"/>
              </a:rPr>
            </a:br>
            <a:r>
              <a:rPr lang="en-US" sz="1200" b="0" i="0" u="none" strike="noStrike" cap="none" dirty="0">
                <a:solidFill>
                  <a:schemeClr val="dk1"/>
                </a:solidFill>
                <a:latin typeface="Arial"/>
                <a:ea typeface="Arial"/>
                <a:cs typeface="Arial"/>
                <a:sym typeface="Arial"/>
              </a:rPr>
              <a:t>affiliated devices.</a:t>
            </a:r>
            <a:endParaRPr dirty="0"/>
          </a:p>
          <a:p>
            <a:pPr marL="0" marR="0" lvl="0" indent="0" algn="l" rtl="0">
              <a:lnSpc>
                <a:spcPct val="100000"/>
              </a:lnSpc>
              <a:spcBef>
                <a:spcPts val="4200"/>
              </a:spcBef>
              <a:spcAft>
                <a:spcPts val="0"/>
              </a:spcAft>
              <a:buNone/>
            </a:pPr>
            <a:r>
              <a:rPr lang="en-US" sz="1200" b="0" i="0" u="none" strike="noStrike" cap="none" dirty="0">
                <a:solidFill>
                  <a:srgbClr val="000000"/>
                </a:solidFill>
                <a:latin typeface="Arial"/>
                <a:ea typeface="Arial"/>
                <a:cs typeface="Arial"/>
                <a:sym typeface="Arial"/>
              </a:rPr>
              <a:t>Apply the same audience used in digital channels for TV planning and activation to optimize reach and frequency.</a:t>
            </a:r>
            <a:endParaRPr sz="1200" b="0" i="0" u="none" strike="noStrike" cap="none" dirty="0">
              <a:solidFill>
                <a:srgbClr val="FF0000"/>
              </a:solidFill>
              <a:latin typeface="Arial"/>
              <a:ea typeface="Arial"/>
              <a:cs typeface="Arial"/>
              <a:sym typeface="Arial"/>
            </a:endParaRPr>
          </a:p>
        </p:txBody>
      </p:sp>
      <p:grpSp>
        <p:nvGrpSpPr>
          <p:cNvPr id="478" name="Google Shape;478;p11"/>
          <p:cNvGrpSpPr/>
          <p:nvPr/>
        </p:nvGrpSpPr>
        <p:grpSpPr>
          <a:xfrm>
            <a:off x="4170663" y="1599384"/>
            <a:ext cx="73152" cy="1803147"/>
            <a:chOff x="4230624" y="1599384"/>
            <a:chExt cx="73152" cy="1803147"/>
          </a:xfrm>
        </p:grpSpPr>
        <p:cxnSp>
          <p:nvCxnSpPr>
            <p:cNvPr id="479" name="Google Shape;479;p11"/>
            <p:cNvCxnSpPr/>
            <p:nvPr/>
          </p:nvCxnSpPr>
          <p:spPr>
            <a:xfrm>
              <a:off x="4267200" y="1599384"/>
              <a:ext cx="0" cy="1803147"/>
            </a:xfrm>
            <a:prstGeom prst="straightConnector1">
              <a:avLst/>
            </a:prstGeom>
            <a:noFill/>
            <a:ln w="9525" cap="flat" cmpd="sng">
              <a:solidFill>
                <a:schemeClr val="accent3"/>
              </a:solidFill>
              <a:prstDash val="solid"/>
              <a:round/>
              <a:headEnd type="oval" w="med" len="med"/>
              <a:tailEnd type="oval" w="med" len="med"/>
            </a:ln>
          </p:spPr>
        </p:cxnSp>
        <p:sp>
          <p:nvSpPr>
            <p:cNvPr id="480" name="Google Shape;480;p11"/>
            <p:cNvSpPr/>
            <p:nvPr/>
          </p:nvSpPr>
          <p:spPr>
            <a:xfrm>
              <a:off x="4230624" y="2455811"/>
              <a:ext cx="73152" cy="73152"/>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481" name="Google Shape;481;p11"/>
          <p:cNvSpPr txBox="1">
            <a:spLocks noGrp="1"/>
          </p:cNvSpPr>
          <p:nvPr>
            <p:ph type="title"/>
          </p:nvPr>
        </p:nvSpPr>
        <p:spPr>
          <a:xfrm>
            <a:off x="659228" y="2769871"/>
            <a:ext cx="2036745" cy="369291"/>
          </a:xfrm>
          <a:prstGeom prst="rect">
            <a:avLst/>
          </a:prstGeom>
          <a:noFill/>
          <a:ln>
            <a:noFill/>
          </a:ln>
        </p:spPr>
        <p:txBody>
          <a:bodyPr spcFirstLastPara="1" wrap="square" lIns="0" tIns="45700" rIns="45700" bIns="45700" anchor="t" anchorCtr="0">
            <a:spAutoFit/>
          </a:bodyPr>
          <a:lstStyle/>
          <a:p>
            <a:pPr marL="0" lvl="0" indent="0" algn="ctr" rtl="0">
              <a:lnSpc>
                <a:spcPct val="100000"/>
              </a:lnSpc>
              <a:spcBef>
                <a:spcPts val="0"/>
              </a:spcBef>
              <a:spcAft>
                <a:spcPts val="0"/>
              </a:spcAft>
              <a:buSzPts val="2700"/>
              <a:buNone/>
            </a:pPr>
            <a:r>
              <a:rPr lang="en-US" sz="1800" b="1">
                <a:solidFill>
                  <a:schemeClr val="lt1"/>
                </a:solidFill>
              </a:rPr>
              <a:t>Television</a:t>
            </a:r>
            <a:endParaRPr/>
          </a:p>
        </p:txBody>
      </p:sp>
      <p:sp>
        <p:nvSpPr>
          <p:cNvPr id="482" name="Google Shape;482;p11"/>
          <p:cNvSpPr/>
          <p:nvPr/>
        </p:nvSpPr>
        <p:spPr>
          <a:xfrm rot="10800000">
            <a:off x="1287152" y="1981917"/>
            <a:ext cx="780896" cy="673185"/>
          </a:xfrm>
          <a:prstGeom prst="hexagon">
            <a:avLst>
              <a:gd name="adj" fmla="val 25000"/>
              <a:gd name="vf" fmla="val 115470"/>
            </a:avLst>
          </a:pr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Arial"/>
              <a:ea typeface="Arial"/>
              <a:cs typeface="Arial"/>
              <a:sym typeface="Arial"/>
            </a:endParaRPr>
          </a:p>
        </p:txBody>
      </p:sp>
      <p:sp>
        <p:nvSpPr>
          <p:cNvPr id="483" name="Google Shape;483;p11"/>
          <p:cNvSpPr/>
          <p:nvPr/>
        </p:nvSpPr>
        <p:spPr>
          <a:xfrm>
            <a:off x="176011" y="180819"/>
            <a:ext cx="3003178" cy="4781862"/>
          </a:xfrm>
          <a:prstGeom prst="rect">
            <a:avLst/>
          </a:prstGeom>
          <a:noFill/>
          <a:ln w="12700" cap="rnd" cmpd="sng">
            <a:solidFill>
              <a:schemeClr val="lt1">
                <a:alpha val="40000"/>
              </a:schemeClr>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84" name="Google Shape;484;p11"/>
          <p:cNvPicPr preferRelativeResize="0"/>
          <p:nvPr/>
        </p:nvPicPr>
        <p:blipFill rotWithShape="1">
          <a:blip r:embed="rId3">
            <a:alphaModFix/>
          </a:blip>
          <a:srcRect/>
          <a:stretch/>
        </p:blipFill>
        <p:spPr>
          <a:xfrm>
            <a:off x="1535867" y="2176777"/>
            <a:ext cx="283464" cy="283464"/>
          </a:xfrm>
          <a:prstGeom prst="rect">
            <a:avLst/>
          </a:prstGeom>
          <a:noFill/>
          <a:ln>
            <a:noFill/>
          </a:ln>
        </p:spPr>
      </p:pic>
      <p:grpSp>
        <p:nvGrpSpPr>
          <p:cNvPr id="485" name="Google Shape;485;p11"/>
          <p:cNvGrpSpPr/>
          <p:nvPr/>
        </p:nvGrpSpPr>
        <p:grpSpPr>
          <a:xfrm>
            <a:off x="7509598" y="258459"/>
            <a:ext cx="1231282" cy="508701"/>
            <a:chOff x="419100" y="258459"/>
            <a:chExt cx="1231282" cy="508701"/>
          </a:xfrm>
        </p:grpSpPr>
        <p:sp>
          <p:nvSpPr>
            <p:cNvPr id="486" name="Google Shape;486;p11"/>
            <p:cNvSpPr/>
            <p:nvPr/>
          </p:nvSpPr>
          <p:spPr>
            <a:xfrm rot="10800000">
              <a:off x="653606" y="514350"/>
              <a:ext cx="293260" cy="252810"/>
            </a:xfrm>
            <a:prstGeom prst="hexagon">
              <a:avLst>
                <a:gd name="adj" fmla="val 25000"/>
                <a:gd name="vf" fmla="val 115470"/>
              </a:avLst>
            </a:prstGeom>
            <a:solidFill>
              <a:schemeClr val="accent5"/>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100" b="1" i="0" u="none" strike="noStrike" cap="none">
                <a:solidFill>
                  <a:schemeClr val="lt1"/>
                </a:solidFill>
                <a:latin typeface="Arial"/>
                <a:ea typeface="Arial"/>
                <a:cs typeface="Arial"/>
                <a:sym typeface="Arial"/>
              </a:endParaRPr>
            </a:p>
          </p:txBody>
        </p:sp>
        <p:pic>
          <p:nvPicPr>
            <p:cNvPr id="487" name="Google Shape;487;p11"/>
            <p:cNvPicPr preferRelativeResize="0"/>
            <p:nvPr/>
          </p:nvPicPr>
          <p:blipFill rotWithShape="1">
            <a:blip r:embed="rId4">
              <a:alphaModFix/>
            </a:blip>
            <a:srcRect/>
            <a:stretch/>
          </p:blipFill>
          <p:spPr>
            <a:xfrm>
              <a:off x="745132" y="582032"/>
              <a:ext cx="117447" cy="117447"/>
            </a:xfrm>
            <a:prstGeom prst="rect">
              <a:avLst/>
            </a:prstGeom>
            <a:noFill/>
            <a:ln>
              <a:noFill/>
            </a:ln>
          </p:spPr>
        </p:pic>
        <p:sp>
          <p:nvSpPr>
            <p:cNvPr id="488" name="Google Shape;488;p11"/>
            <p:cNvSpPr/>
            <p:nvPr/>
          </p:nvSpPr>
          <p:spPr>
            <a:xfrm rot="10800000">
              <a:off x="1357122" y="387672"/>
              <a:ext cx="293260" cy="252810"/>
            </a:xfrm>
            <a:prstGeom prst="hexagon">
              <a:avLst>
                <a:gd name="adj" fmla="val 25000"/>
                <a:gd name="vf" fmla="val 115470"/>
              </a:avLst>
            </a:prstGeom>
            <a:solidFill>
              <a:schemeClr val="accent3">
                <a:alpha val="14901"/>
              </a:schemeClr>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100" b="1" i="0" u="none" strike="noStrike" cap="none">
                <a:solidFill>
                  <a:schemeClr val="lt1"/>
                </a:solidFill>
                <a:latin typeface="Arial"/>
                <a:ea typeface="Arial"/>
                <a:cs typeface="Arial"/>
                <a:sym typeface="Arial"/>
              </a:endParaRPr>
            </a:p>
          </p:txBody>
        </p:sp>
        <p:pic>
          <p:nvPicPr>
            <p:cNvPr id="489" name="Google Shape;489;p11"/>
            <p:cNvPicPr preferRelativeResize="0"/>
            <p:nvPr/>
          </p:nvPicPr>
          <p:blipFill rotWithShape="1">
            <a:blip r:embed="rId5">
              <a:alphaModFix/>
            </a:blip>
            <a:srcRect/>
            <a:stretch/>
          </p:blipFill>
          <p:spPr>
            <a:xfrm>
              <a:off x="1445028" y="453074"/>
              <a:ext cx="117447" cy="117447"/>
            </a:xfrm>
            <a:prstGeom prst="rect">
              <a:avLst/>
            </a:prstGeom>
            <a:noFill/>
            <a:ln>
              <a:noFill/>
            </a:ln>
          </p:spPr>
        </p:pic>
        <p:sp>
          <p:nvSpPr>
            <p:cNvPr id="490" name="Google Shape;490;p11"/>
            <p:cNvSpPr/>
            <p:nvPr/>
          </p:nvSpPr>
          <p:spPr>
            <a:xfrm rot="10800000">
              <a:off x="888111" y="387672"/>
              <a:ext cx="293260" cy="252810"/>
            </a:xfrm>
            <a:prstGeom prst="hexagon">
              <a:avLst>
                <a:gd name="adj" fmla="val 25000"/>
                <a:gd name="vf" fmla="val 115470"/>
              </a:avLst>
            </a:prstGeom>
            <a:solidFill>
              <a:schemeClr val="accent1">
                <a:alpha val="40000"/>
              </a:schemeClr>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100" b="1" i="0" u="none" strike="noStrike" cap="none">
                <a:solidFill>
                  <a:schemeClr val="lt1"/>
                </a:solidFill>
                <a:latin typeface="Arial"/>
                <a:ea typeface="Arial"/>
                <a:cs typeface="Arial"/>
                <a:sym typeface="Arial"/>
              </a:endParaRPr>
            </a:p>
          </p:txBody>
        </p:sp>
        <p:pic>
          <p:nvPicPr>
            <p:cNvPr id="491" name="Google Shape;491;p11"/>
            <p:cNvPicPr preferRelativeResize="0"/>
            <p:nvPr/>
          </p:nvPicPr>
          <p:blipFill rotWithShape="1">
            <a:blip r:embed="rId6">
              <a:alphaModFix/>
            </a:blip>
            <a:srcRect/>
            <a:stretch/>
          </p:blipFill>
          <p:spPr>
            <a:xfrm>
              <a:off x="976351" y="453407"/>
              <a:ext cx="116781" cy="116781"/>
            </a:xfrm>
            <a:prstGeom prst="rect">
              <a:avLst/>
            </a:prstGeom>
            <a:noFill/>
            <a:ln>
              <a:noFill/>
            </a:ln>
          </p:spPr>
        </p:pic>
        <p:sp>
          <p:nvSpPr>
            <p:cNvPr id="492" name="Google Shape;492;p11"/>
            <p:cNvSpPr/>
            <p:nvPr/>
          </p:nvSpPr>
          <p:spPr>
            <a:xfrm rot="10800000">
              <a:off x="419100" y="385393"/>
              <a:ext cx="293260" cy="252810"/>
            </a:xfrm>
            <a:prstGeom prst="hexagon">
              <a:avLst>
                <a:gd name="adj" fmla="val 25000"/>
                <a:gd name="vf" fmla="val 115470"/>
              </a:avLst>
            </a:prstGeom>
            <a:solidFill>
              <a:schemeClr val="accent3">
                <a:alpha val="14901"/>
              </a:schemeClr>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100" b="1" i="0" u="none" strike="noStrike" cap="none">
                <a:solidFill>
                  <a:schemeClr val="lt1"/>
                </a:solidFill>
                <a:latin typeface="Arial"/>
                <a:ea typeface="Arial"/>
                <a:cs typeface="Arial"/>
                <a:sym typeface="Arial"/>
              </a:endParaRPr>
            </a:p>
          </p:txBody>
        </p:sp>
        <p:sp>
          <p:nvSpPr>
            <p:cNvPr id="493" name="Google Shape;493;p11"/>
            <p:cNvSpPr/>
            <p:nvPr/>
          </p:nvSpPr>
          <p:spPr>
            <a:xfrm rot="10800000">
              <a:off x="653606" y="258459"/>
              <a:ext cx="293260" cy="252810"/>
            </a:xfrm>
            <a:prstGeom prst="hexagon">
              <a:avLst>
                <a:gd name="adj" fmla="val 25000"/>
                <a:gd name="vf" fmla="val 115470"/>
              </a:avLst>
            </a:prstGeom>
            <a:solidFill>
              <a:schemeClr val="accent6">
                <a:alpha val="14901"/>
              </a:schemeClr>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100" b="1" i="0" u="none" strike="noStrike" cap="none">
                <a:solidFill>
                  <a:schemeClr val="lt1"/>
                </a:solidFill>
                <a:latin typeface="Arial"/>
                <a:ea typeface="Arial"/>
                <a:cs typeface="Arial"/>
                <a:sym typeface="Arial"/>
              </a:endParaRPr>
            </a:p>
          </p:txBody>
        </p:sp>
        <p:pic>
          <p:nvPicPr>
            <p:cNvPr id="494" name="Google Shape;494;p11"/>
            <p:cNvPicPr preferRelativeResize="0"/>
            <p:nvPr/>
          </p:nvPicPr>
          <p:blipFill rotWithShape="1">
            <a:blip r:embed="rId7">
              <a:alphaModFix/>
            </a:blip>
            <a:srcRect/>
            <a:stretch/>
          </p:blipFill>
          <p:spPr>
            <a:xfrm>
              <a:off x="741512" y="326141"/>
              <a:ext cx="117447" cy="117447"/>
            </a:xfrm>
            <a:prstGeom prst="rect">
              <a:avLst/>
            </a:prstGeom>
            <a:noFill/>
            <a:ln>
              <a:noFill/>
            </a:ln>
          </p:spPr>
        </p:pic>
        <p:sp>
          <p:nvSpPr>
            <p:cNvPr id="495" name="Google Shape;495;p11"/>
            <p:cNvSpPr/>
            <p:nvPr/>
          </p:nvSpPr>
          <p:spPr>
            <a:xfrm rot="10800000">
              <a:off x="1122616" y="514350"/>
              <a:ext cx="293260" cy="252810"/>
            </a:xfrm>
            <a:prstGeom prst="hexagon">
              <a:avLst>
                <a:gd name="adj" fmla="val 25000"/>
                <a:gd name="vf" fmla="val 115470"/>
              </a:avLst>
            </a:prstGeom>
            <a:solidFill>
              <a:schemeClr val="accent6">
                <a:alpha val="14901"/>
              </a:schemeClr>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100" b="1" i="0" u="none" strike="noStrike" cap="none">
                <a:solidFill>
                  <a:schemeClr val="lt1"/>
                </a:solidFill>
                <a:latin typeface="Arial"/>
                <a:ea typeface="Arial"/>
                <a:cs typeface="Arial"/>
                <a:sym typeface="Arial"/>
              </a:endParaRPr>
            </a:p>
          </p:txBody>
        </p:sp>
        <p:pic>
          <p:nvPicPr>
            <p:cNvPr id="496" name="Google Shape;496;p11"/>
            <p:cNvPicPr preferRelativeResize="0"/>
            <p:nvPr/>
          </p:nvPicPr>
          <p:blipFill rotWithShape="1">
            <a:blip r:embed="rId8">
              <a:alphaModFix/>
            </a:blip>
            <a:srcRect/>
            <a:stretch/>
          </p:blipFill>
          <p:spPr>
            <a:xfrm>
              <a:off x="1210523" y="582032"/>
              <a:ext cx="117447" cy="117447"/>
            </a:xfrm>
            <a:prstGeom prst="rect">
              <a:avLst/>
            </a:prstGeom>
            <a:noFill/>
            <a:ln>
              <a:noFill/>
            </a:ln>
          </p:spPr>
        </p:pic>
        <p:sp>
          <p:nvSpPr>
            <p:cNvPr id="497" name="Google Shape;497;p11"/>
            <p:cNvSpPr/>
            <p:nvPr/>
          </p:nvSpPr>
          <p:spPr>
            <a:xfrm rot="10800000">
              <a:off x="1122616" y="258459"/>
              <a:ext cx="293260" cy="252810"/>
            </a:xfrm>
            <a:prstGeom prst="hexagon">
              <a:avLst>
                <a:gd name="adj" fmla="val 25000"/>
                <a:gd name="vf" fmla="val 115470"/>
              </a:avLst>
            </a:prstGeom>
            <a:solidFill>
              <a:schemeClr val="accent5">
                <a:alpha val="14901"/>
              </a:schemeClr>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100" b="1" i="0" u="none" strike="noStrike" cap="none">
                <a:solidFill>
                  <a:schemeClr val="lt1"/>
                </a:solidFill>
                <a:latin typeface="Arial"/>
                <a:ea typeface="Arial"/>
                <a:cs typeface="Arial"/>
                <a:sym typeface="Arial"/>
              </a:endParaRPr>
            </a:p>
          </p:txBody>
        </p:sp>
        <p:pic>
          <p:nvPicPr>
            <p:cNvPr id="498" name="Google Shape;498;p11"/>
            <p:cNvPicPr preferRelativeResize="0"/>
            <p:nvPr/>
          </p:nvPicPr>
          <p:blipFill rotWithShape="1">
            <a:blip r:embed="rId9">
              <a:alphaModFix/>
            </a:blip>
            <a:srcRect/>
            <a:stretch/>
          </p:blipFill>
          <p:spPr>
            <a:xfrm>
              <a:off x="1210523" y="326141"/>
              <a:ext cx="117447" cy="117447"/>
            </a:xfrm>
            <a:prstGeom prst="rect">
              <a:avLst/>
            </a:prstGeom>
            <a:noFill/>
            <a:ln>
              <a:noFill/>
            </a:ln>
          </p:spPr>
        </p:pic>
        <p:pic>
          <p:nvPicPr>
            <p:cNvPr id="499" name="Google Shape;499;p11"/>
            <p:cNvPicPr preferRelativeResize="0"/>
            <p:nvPr/>
          </p:nvPicPr>
          <p:blipFill rotWithShape="1">
            <a:blip r:embed="rId10">
              <a:alphaModFix/>
            </a:blip>
            <a:srcRect/>
            <a:stretch/>
          </p:blipFill>
          <p:spPr>
            <a:xfrm>
              <a:off x="507007" y="453074"/>
              <a:ext cx="117447" cy="117447"/>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28"/>
          <p:cNvSpPr/>
          <p:nvPr/>
        </p:nvSpPr>
        <p:spPr>
          <a:xfrm>
            <a:off x="0" y="0"/>
            <a:ext cx="2637064"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60" name="Google Shape;760;p28"/>
          <p:cNvSpPr txBox="1">
            <a:spLocks noGrp="1"/>
          </p:cNvSpPr>
          <p:nvPr>
            <p:ph type="sldNum" idx="12"/>
          </p:nvPr>
        </p:nvSpPr>
        <p:spPr>
          <a:xfrm>
            <a:off x="7932935" y="4652648"/>
            <a:ext cx="791965" cy="273844"/>
          </a:xfrm>
          <a:prstGeom prst="rect">
            <a:avLst/>
          </a:prstGeom>
          <a:noFill/>
          <a:ln>
            <a:noFill/>
          </a:ln>
        </p:spPr>
        <p:txBody>
          <a:bodyPr spcFirstLastPara="1" wrap="square" lIns="0" tIns="45700" rIns="0" bIns="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
        <p:nvSpPr>
          <p:cNvPr id="761" name="Google Shape;761;p28"/>
          <p:cNvSpPr/>
          <p:nvPr/>
        </p:nvSpPr>
        <p:spPr>
          <a:xfrm>
            <a:off x="2776837" y="4037739"/>
            <a:ext cx="2974195" cy="61551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Understanding HCP Preferences</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By uncovering content consumption patterns and the creative they are most likely to engage with.</a:t>
            </a:r>
            <a:endParaRPr sz="1400" b="0" i="0" u="none" strike="noStrike" cap="none">
              <a:solidFill>
                <a:srgbClr val="000000"/>
              </a:solidFill>
              <a:latin typeface="Arial"/>
              <a:ea typeface="Arial"/>
              <a:cs typeface="Arial"/>
              <a:sym typeface="Arial"/>
            </a:endParaRPr>
          </a:p>
        </p:txBody>
      </p:sp>
      <p:sp>
        <p:nvSpPr>
          <p:cNvPr id="762" name="Google Shape;762;p28"/>
          <p:cNvSpPr/>
          <p:nvPr/>
        </p:nvSpPr>
        <p:spPr>
          <a:xfrm>
            <a:off x="3476368" y="2501482"/>
            <a:ext cx="3338386" cy="61551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Providing Exclusive HCP Segments</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Based on client’s market definitions, strategies and goals, rather than treating all HCPs equally.</a:t>
            </a:r>
            <a:endParaRPr sz="1400" b="0" i="0" u="none" strike="noStrike" cap="none">
              <a:solidFill>
                <a:srgbClr val="000000"/>
              </a:solidFill>
              <a:latin typeface="Arial"/>
              <a:ea typeface="Arial"/>
              <a:cs typeface="Arial"/>
              <a:sym typeface="Arial"/>
            </a:endParaRPr>
          </a:p>
        </p:txBody>
      </p:sp>
      <p:sp>
        <p:nvSpPr>
          <p:cNvPr id="763" name="Google Shape;763;p28"/>
          <p:cNvSpPr/>
          <p:nvPr/>
        </p:nvSpPr>
        <p:spPr>
          <a:xfrm>
            <a:off x="4942703" y="891214"/>
            <a:ext cx="3109358" cy="61551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Optimizing HCP Engagement</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Determined by preferred channel and behavior including while at the point of care and in the EHR.</a:t>
            </a:r>
            <a:endParaRPr sz="1400" b="0" i="0" u="none" strike="noStrike" cap="none">
              <a:solidFill>
                <a:srgbClr val="000000"/>
              </a:solidFill>
              <a:latin typeface="Arial"/>
              <a:ea typeface="Arial"/>
              <a:cs typeface="Arial"/>
              <a:sym typeface="Arial"/>
            </a:endParaRPr>
          </a:p>
        </p:txBody>
      </p:sp>
      <p:sp>
        <p:nvSpPr>
          <p:cNvPr id="764" name="Google Shape;764;p28"/>
          <p:cNvSpPr/>
          <p:nvPr/>
        </p:nvSpPr>
        <p:spPr>
          <a:xfrm flipH="1">
            <a:off x="7562850" y="0"/>
            <a:ext cx="1581150" cy="2705300"/>
          </a:xfrm>
          <a:custGeom>
            <a:avLst/>
            <a:gdLst/>
            <a:ahLst/>
            <a:cxnLst/>
            <a:rect l="l" t="t" r="r" b="b"/>
            <a:pathLst>
              <a:path w="1297459" h="2390550" extrusionOk="0">
                <a:moveTo>
                  <a:pt x="1951" y="2390550"/>
                </a:moveTo>
                <a:cubicBezTo>
                  <a:pt x="1301" y="1593700"/>
                  <a:pt x="650" y="796850"/>
                  <a:pt x="0" y="0"/>
                </a:cubicBezTo>
                <a:lnTo>
                  <a:pt x="1297459" y="2369924"/>
                </a:lnTo>
                <a:lnTo>
                  <a:pt x="1951" y="239055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765" name="Google Shape;765;p28"/>
          <p:cNvSpPr/>
          <p:nvPr/>
        </p:nvSpPr>
        <p:spPr>
          <a:xfrm flipH="1">
            <a:off x="6681887" y="2127699"/>
            <a:ext cx="2462114" cy="1581210"/>
          </a:xfrm>
          <a:custGeom>
            <a:avLst/>
            <a:gdLst/>
            <a:ahLst/>
            <a:cxnLst/>
            <a:rect l="l" t="t" r="r" b="b"/>
            <a:pathLst>
              <a:path w="2182133" h="1466067" extrusionOk="0">
                <a:moveTo>
                  <a:pt x="565" y="1456542"/>
                </a:moveTo>
                <a:cubicBezTo>
                  <a:pt x="2701" y="971028"/>
                  <a:pt x="-1512" y="485514"/>
                  <a:pt x="624" y="0"/>
                </a:cubicBezTo>
                <a:lnTo>
                  <a:pt x="1373905" y="0"/>
                </a:lnTo>
                <a:lnTo>
                  <a:pt x="2182133" y="1466067"/>
                </a:lnTo>
                <a:lnTo>
                  <a:pt x="565" y="1456542"/>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766" name="Google Shape;766;p28"/>
          <p:cNvSpPr/>
          <p:nvPr/>
        </p:nvSpPr>
        <p:spPr>
          <a:xfrm flipH="1">
            <a:off x="5626100" y="3553179"/>
            <a:ext cx="3520776" cy="1584633"/>
          </a:xfrm>
          <a:custGeom>
            <a:avLst/>
            <a:gdLst/>
            <a:ahLst/>
            <a:cxnLst/>
            <a:rect l="l" t="t" r="r" b="b"/>
            <a:pathLst>
              <a:path w="3088438" h="1469242" extrusionOk="0">
                <a:moveTo>
                  <a:pt x="2069" y="1466067"/>
                </a:moveTo>
                <a:cubicBezTo>
                  <a:pt x="1379" y="977378"/>
                  <a:pt x="690" y="488689"/>
                  <a:pt x="0" y="0"/>
                </a:cubicBezTo>
                <a:lnTo>
                  <a:pt x="2265007" y="3175"/>
                </a:lnTo>
                <a:lnTo>
                  <a:pt x="3088438" y="1469242"/>
                </a:lnTo>
                <a:lnTo>
                  <a:pt x="2069" y="1466067"/>
                </a:ln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grpSp>
        <p:nvGrpSpPr>
          <p:cNvPr id="767" name="Google Shape;767;p28"/>
          <p:cNvGrpSpPr/>
          <p:nvPr/>
        </p:nvGrpSpPr>
        <p:grpSpPr>
          <a:xfrm flipH="1">
            <a:off x="8019274" y="1162588"/>
            <a:ext cx="454496" cy="104345"/>
            <a:chOff x="3497985" y="1148861"/>
            <a:chExt cx="398285" cy="91440"/>
          </a:xfrm>
        </p:grpSpPr>
        <p:cxnSp>
          <p:nvCxnSpPr>
            <p:cNvPr id="768" name="Google Shape;768;p28"/>
            <p:cNvCxnSpPr/>
            <p:nvPr/>
          </p:nvCxnSpPr>
          <p:spPr>
            <a:xfrm>
              <a:off x="3579384" y="1190361"/>
              <a:ext cx="316886" cy="0"/>
            </a:xfrm>
            <a:prstGeom prst="straightConnector1">
              <a:avLst/>
            </a:prstGeom>
            <a:noFill/>
            <a:ln w="9525" cap="flat" cmpd="sng">
              <a:solidFill>
                <a:schemeClr val="accent6"/>
              </a:solidFill>
              <a:prstDash val="solid"/>
              <a:round/>
              <a:headEnd type="none" w="sm" len="sm"/>
              <a:tailEnd type="none" w="sm" len="sm"/>
            </a:ln>
          </p:spPr>
        </p:cxnSp>
        <p:sp>
          <p:nvSpPr>
            <p:cNvPr id="769" name="Google Shape;769;p28"/>
            <p:cNvSpPr/>
            <p:nvPr/>
          </p:nvSpPr>
          <p:spPr>
            <a:xfrm>
              <a:off x="3497985" y="1148861"/>
              <a:ext cx="91440" cy="91440"/>
            </a:xfrm>
            <a:prstGeom prst="ellipse">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grpSp>
      <p:grpSp>
        <p:nvGrpSpPr>
          <p:cNvPr id="770" name="Google Shape;770;p28"/>
          <p:cNvGrpSpPr/>
          <p:nvPr/>
        </p:nvGrpSpPr>
        <p:grpSpPr>
          <a:xfrm flipH="1">
            <a:off x="6788161" y="2795521"/>
            <a:ext cx="454496" cy="104345"/>
            <a:chOff x="3497985" y="1148861"/>
            <a:chExt cx="398285" cy="91440"/>
          </a:xfrm>
        </p:grpSpPr>
        <p:cxnSp>
          <p:nvCxnSpPr>
            <p:cNvPr id="771" name="Google Shape;771;p28"/>
            <p:cNvCxnSpPr/>
            <p:nvPr/>
          </p:nvCxnSpPr>
          <p:spPr>
            <a:xfrm>
              <a:off x="3579384" y="1190361"/>
              <a:ext cx="316886" cy="0"/>
            </a:xfrm>
            <a:prstGeom prst="straightConnector1">
              <a:avLst/>
            </a:prstGeom>
            <a:noFill/>
            <a:ln w="9525" cap="flat" cmpd="sng">
              <a:solidFill>
                <a:schemeClr val="accent6"/>
              </a:solidFill>
              <a:prstDash val="solid"/>
              <a:round/>
              <a:headEnd type="none" w="sm" len="sm"/>
              <a:tailEnd type="none" w="sm" len="sm"/>
            </a:ln>
          </p:spPr>
        </p:cxnSp>
        <p:sp>
          <p:nvSpPr>
            <p:cNvPr id="772" name="Google Shape;772;p28"/>
            <p:cNvSpPr/>
            <p:nvPr/>
          </p:nvSpPr>
          <p:spPr>
            <a:xfrm>
              <a:off x="3497985" y="1148861"/>
              <a:ext cx="91440" cy="91440"/>
            </a:xfrm>
            <a:prstGeom prst="ellipse">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grpSp>
      <p:grpSp>
        <p:nvGrpSpPr>
          <p:cNvPr id="773" name="Google Shape;773;p28"/>
          <p:cNvGrpSpPr/>
          <p:nvPr/>
        </p:nvGrpSpPr>
        <p:grpSpPr>
          <a:xfrm flipH="1">
            <a:off x="5694181" y="4293323"/>
            <a:ext cx="454496" cy="104345"/>
            <a:chOff x="3497985" y="1148861"/>
            <a:chExt cx="398285" cy="91440"/>
          </a:xfrm>
        </p:grpSpPr>
        <p:cxnSp>
          <p:nvCxnSpPr>
            <p:cNvPr id="774" name="Google Shape;774;p28"/>
            <p:cNvCxnSpPr/>
            <p:nvPr/>
          </p:nvCxnSpPr>
          <p:spPr>
            <a:xfrm>
              <a:off x="3579384" y="1190361"/>
              <a:ext cx="316886" cy="0"/>
            </a:xfrm>
            <a:prstGeom prst="straightConnector1">
              <a:avLst/>
            </a:prstGeom>
            <a:noFill/>
            <a:ln w="9525" cap="flat" cmpd="sng">
              <a:solidFill>
                <a:schemeClr val="accent6"/>
              </a:solidFill>
              <a:prstDash val="solid"/>
              <a:round/>
              <a:headEnd type="none" w="sm" len="sm"/>
              <a:tailEnd type="none" w="sm" len="sm"/>
            </a:ln>
          </p:spPr>
        </p:cxnSp>
        <p:sp>
          <p:nvSpPr>
            <p:cNvPr id="775" name="Google Shape;775;p28"/>
            <p:cNvSpPr/>
            <p:nvPr/>
          </p:nvSpPr>
          <p:spPr>
            <a:xfrm>
              <a:off x="3497985" y="1148861"/>
              <a:ext cx="91440" cy="91440"/>
            </a:xfrm>
            <a:prstGeom prst="ellipse">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grpSp>
      <p:grpSp>
        <p:nvGrpSpPr>
          <p:cNvPr id="776" name="Google Shape;776;p28"/>
          <p:cNvGrpSpPr/>
          <p:nvPr/>
        </p:nvGrpSpPr>
        <p:grpSpPr>
          <a:xfrm>
            <a:off x="382905" y="2181379"/>
            <a:ext cx="1952080" cy="780742"/>
            <a:chOff x="440055" y="517398"/>
            <a:chExt cx="1984097" cy="780742"/>
          </a:xfrm>
        </p:grpSpPr>
        <p:sp>
          <p:nvSpPr>
            <p:cNvPr id="777" name="Google Shape;777;p28"/>
            <p:cNvSpPr txBox="1"/>
            <p:nvPr/>
          </p:nvSpPr>
          <p:spPr>
            <a:xfrm>
              <a:off x="440055" y="590294"/>
              <a:ext cx="1984097" cy="707846"/>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chemeClr val="dk2"/>
                </a:buClr>
                <a:buSzPts val="2700"/>
                <a:buFont typeface="Century Gothic"/>
                <a:buNone/>
              </a:pPr>
              <a:r>
                <a:rPr lang="en-US" sz="2000" b="0" i="0" u="none" strike="noStrike" cap="none">
                  <a:solidFill>
                    <a:schemeClr val="lt1"/>
                  </a:solidFill>
                  <a:latin typeface="Arial"/>
                  <a:ea typeface="Arial"/>
                  <a:cs typeface="Arial"/>
                  <a:sym typeface="Arial"/>
                </a:rPr>
                <a:t>Swoop Creates Value By:</a:t>
              </a:r>
              <a:endParaRPr sz="1100" b="0" i="0" u="none" strike="noStrike" cap="none">
                <a:solidFill>
                  <a:srgbClr val="000000"/>
                </a:solidFill>
                <a:latin typeface="Arial"/>
                <a:ea typeface="Arial"/>
                <a:cs typeface="Arial"/>
                <a:sym typeface="Arial"/>
              </a:endParaRPr>
            </a:p>
          </p:txBody>
        </p:sp>
        <p:cxnSp>
          <p:nvCxnSpPr>
            <p:cNvPr id="778" name="Google Shape;778;p28"/>
            <p:cNvCxnSpPr/>
            <p:nvPr/>
          </p:nvCxnSpPr>
          <p:spPr>
            <a:xfrm rot="10800000">
              <a:off x="502921" y="517398"/>
              <a:ext cx="419258" cy="0"/>
            </a:xfrm>
            <a:prstGeom prst="straightConnector1">
              <a:avLst/>
            </a:prstGeom>
            <a:noFill/>
            <a:ln w="38100" cap="rnd" cmpd="sng">
              <a:solidFill>
                <a:schemeClr val="accent6"/>
              </a:solidFill>
              <a:prstDash val="solid"/>
              <a:round/>
              <a:headEnd type="none" w="sm" len="sm"/>
              <a:tailEnd type="none" w="sm" len="sm"/>
            </a:ln>
          </p:spPr>
        </p:cxnSp>
      </p:grpSp>
      <p:grpSp>
        <p:nvGrpSpPr>
          <p:cNvPr id="779" name="Google Shape;779;p28"/>
          <p:cNvGrpSpPr/>
          <p:nvPr/>
        </p:nvGrpSpPr>
        <p:grpSpPr>
          <a:xfrm>
            <a:off x="421848" y="4714180"/>
            <a:ext cx="673366" cy="227565"/>
            <a:chOff x="507734" y="4706431"/>
            <a:chExt cx="673366" cy="227565"/>
          </a:xfrm>
        </p:grpSpPr>
        <p:grpSp>
          <p:nvGrpSpPr>
            <p:cNvPr id="780" name="Google Shape;780;p28"/>
            <p:cNvGrpSpPr/>
            <p:nvPr/>
          </p:nvGrpSpPr>
          <p:grpSpPr>
            <a:xfrm>
              <a:off x="507734" y="4754985"/>
              <a:ext cx="673366" cy="179011"/>
              <a:chOff x="3173610" y="1831184"/>
              <a:chExt cx="2780646" cy="739222"/>
            </a:xfrm>
          </p:grpSpPr>
          <p:sp>
            <p:nvSpPr>
              <p:cNvPr id="781" name="Google Shape;781;p28"/>
              <p:cNvSpPr/>
              <p:nvPr/>
            </p:nvSpPr>
            <p:spPr>
              <a:xfrm>
                <a:off x="3173610" y="1833209"/>
                <a:ext cx="432842" cy="548847"/>
              </a:xfrm>
              <a:custGeom>
                <a:avLst/>
                <a:gdLst/>
                <a:ahLst/>
                <a:cxnLst/>
                <a:rect l="l" t="t" r="r" b="b"/>
                <a:pathLst>
                  <a:path w="432842" h="548847" extrusionOk="0">
                    <a:moveTo>
                      <a:pt x="239733" y="212653"/>
                    </a:moveTo>
                    <a:cubicBezTo>
                      <a:pt x="176718" y="196451"/>
                      <a:pt x="136064" y="180249"/>
                      <a:pt x="136064" y="159996"/>
                    </a:cubicBezTo>
                    <a:lnTo>
                      <a:pt x="136064" y="157971"/>
                    </a:lnTo>
                    <a:cubicBezTo>
                      <a:pt x="136064" y="135693"/>
                      <a:pt x="168587" y="113415"/>
                      <a:pt x="219406" y="113415"/>
                    </a:cubicBezTo>
                    <a:cubicBezTo>
                      <a:pt x="255995" y="113415"/>
                      <a:pt x="298682" y="127592"/>
                      <a:pt x="333239" y="151895"/>
                    </a:cubicBezTo>
                    <a:cubicBezTo>
                      <a:pt x="343402" y="159996"/>
                      <a:pt x="357631" y="162021"/>
                      <a:pt x="369828" y="159996"/>
                    </a:cubicBezTo>
                    <a:cubicBezTo>
                      <a:pt x="382024" y="157971"/>
                      <a:pt x="394220" y="149870"/>
                      <a:pt x="402351" y="139743"/>
                    </a:cubicBezTo>
                    <a:lnTo>
                      <a:pt x="412515" y="123541"/>
                    </a:lnTo>
                    <a:cubicBezTo>
                      <a:pt x="426744" y="101263"/>
                      <a:pt x="420646" y="72910"/>
                      <a:pt x="400319" y="56708"/>
                    </a:cubicBezTo>
                    <a:cubicBezTo>
                      <a:pt x="347468" y="20253"/>
                      <a:pt x="282420" y="0"/>
                      <a:pt x="219406" y="0"/>
                    </a:cubicBezTo>
                    <a:cubicBezTo>
                      <a:pt x="103540" y="0"/>
                      <a:pt x="18165" y="66834"/>
                      <a:pt x="18165" y="157971"/>
                    </a:cubicBezTo>
                    <a:lnTo>
                      <a:pt x="18165" y="159996"/>
                    </a:lnTo>
                    <a:cubicBezTo>
                      <a:pt x="18165" y="269361"/>
                      <a:pt x="127933" y="299740"/>
                      <a:pt x="207209" y="324043"/>
                    </a:cubicBezTo>
                    <a:lnTo>
                      <a:pt x="211275" y="326068"/>
                    </a:lnTo>
                    <a:cubicBezTo>
                      <a:pt x="284453" y="346321"/>
                      <a:pt x="314944" y="358472"/>
                      <a:pt x="314944" y="384801"/>
                    </a:cubicBezTo>
                    <a:lnTo>
                      <a:pt x="314944" y="386826"/>
                    </a:lnTo>
                    <a:cubicBezTo>
                      <a:pt x="314944" y="413155"/>
                      <a:pt x="276322" y="435432"/>
                      <a:pt x="225504" y="435432"/>
                    </a:cubicBezTo>
                    <a:cubicBezTo>
                      <a:pt x="178751" y="435432"/>
                      <a:pt x="127933" y="417205"/>
                      <a:pt x="91344" y="384801"/>
                    </a:cubicBezTo>
                    <a:cubicBezTo>
                      <a:pt x="81180" y="376700"/>
                      <a:pt x="66951" y="372649"/>
                      <a:pt x="54754" y="374674"/>
                    </a:cubicBezTo>
                    <a:cubicBezTo>
                      <a:pt x="42558" y="376700"/>
                      <a:pt x="30362" y="382776"/>
                      <a:pt x="22231" y="392902"/>
                    </a:cubicBezTo>
                    <a:lnTo>
                      <a:pt x="10034" y="407079"/>
                    </a:lnTo>
                    <a:cubicBezTo>
                      <a:pt x="-6228" y="427331"/>
                      <a:pt x="-2162" y="457710"/>
                      <a:pt x="18165" y="473913"/>
                    </a:cubicBezTo>
                    <a:cubicBezTo>
                      <a:pt x="75082" y="520494"/>
                      <a:pt x="152325" y="548848"/>
                      <a:pt x="225504" y="548848"/>
                    </a:cubicBezTo>
                    <a:cubicBezTo>
                      <a:pt x="345435" y="548848"/>
                      <a:pt x="432842" y="479988"/>
                      <a:pt x="432842" y="384801"/>
                    </a:cubicBezTo>
                    <a:lnTo>
                      <a:pt x="432842" y="382776"/>
                    </a:lnTo>
                    <a:cubicBezTo>
                      <a:pt x="432842" y="265310"/>
                      <a:pt x="316977" y="234931"/>
                      <a:pt x="239733" y="212653"/>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2" name="Google Shape;782;p28"/>
              <p:cNvSpPr/>
              <p:nvPr/>
            </p:nvSpPr>
            <p:spPr>
              <a:xfrm>
                <a:off x="3640105" y="1839285"/>
                <a:ext cx="716424" cy="542771"/>
              </a:xfrm>
              <a:custGeom>
                <a:avLst/>
                <a:gdLst/>
                <a:ahLst/>
                <a:cxnLst/>
                <a:rect l="l" t="t" r="r" b="b"/>
                <a:pathLst>
                  <a:path w="716424" h="542771" extrusionOk="0">
                    <a:moveTo>
                      <a:pt x="708294" y="22278"/>
                    </a:moveTo>
                    <a:cubicBezTo>
                      <a:pt x="700163" y="10126"/>
                      <a:pt x="683901" y="2025"/>
                      <a:pt x="669672" y="2025"/>
                    </a:cubicBezTo>
                    <a:lnTo>
                      <a:pt x="651377" y="2025"/>
                    </a:lnTo>
                    <a:cubicBezTo>
                      <a:pt x="631050" y="2025"/>
                      <a:pt x="612755" y="14177"/>
                      <a:pt x="604625" y="34430"/>
                    </a:cubicBezTo>
                    <a:lnTo>
                      <a:pt x="507053" y="311891"/>
                    </a:lnTo>
                    <a:lnTo>
                      <a:pt x="411515" y="32404"/>
                    </a:lnTo>
                    <a:cubicBezTo>
                      <a:pt x="405417" y="12152"/>
                      <a:pt x="387122" y="0"/>
                      <a:pt x="364762" y="0"/>
                    </a:cubicBezTo>
                    <a:lnTo>
                      <a:pt x="350533" y="0"/>
                    </a:lnTo>
                    <a:cubicBezTo>
                      <a:pt x="330206" y="0"/>
                      <a:pt x="311911" y="12152"/>
                      <a:pt x="303780" y="32404"/>
                    </a:cubicBezTo>
                    <a:lnTo>
                      <a:pt x="208242" y="311891"/>
                    </a:lnTo>
                    <a:lnTo>
                      <a:pt x="112704" y="34430"/>
                    </a:lnTo>
                    <a:cubicBezTo>
                      <a:pt x="106605" y="14177"/>
                      <a:pt x="88311" y="2025"/>
                      <a:pt x="65951" y="2025"/>
                    </a:cubicBezTo>
                    <a:lnTo>
                      <a:pt x="47656" y="2025"/>
                    </a:lnTo>
                    <a:cubicBezTo>
                      <a:pt x="31394" y="2025"/>
                      <a:pt x="17165" y="10126"/>
                      <a:pt x="9034" y="22278"/>
                    </a:cubicBezTo>
                    <a:cubicBezTo>
                      <a:pt x="903" y="34430"/>
                      <a:pt x="-3162" y="50632"/>
                      <a:pt x="2936" y="66834"/>
                    </a:cubicBezTo>
                    <a:lnTo>
                      <a:pt x="155391" y="510367"/>
                    </a:lnTo>
                    <a:cubicBezTo>
                      <a:pt x="161489" y="530620"/>
                      <a:pt x="179784" y="542772"/>
                      <a:pt x="202144" y="542772"/>
                    </a:cubicBezTo>
                    <a:lnTo>
                      <a:pt x="216373" y="542772"/>
                    </a:lnTo>
                    <a:cubicBezTo>
                      <a:pt x="236700" y="542772"/>
                      <a:pt x="254995" y="530620"/>
                      <a:pt x="263126" y="510367"/>
                    </a:cubicBezTo>
                    <a:lnTo>
                      <a:pt x="358664" y="224805"/>
                    </a:lnTo>
                    <a:lnTo>
                      <a:pt x="454202" y="510367"/>
                    </a:lnTo>
                    <a:cubicBezTo>
                      <a:pt x="460301" y="530620"/>
                      <a:pt x="478595" y="542772"/>
                      <a:pt x="500955" y="542772"/>
                    </a:cubicBezTo>
                    <a:lnTo>
                      <a:pt x="515184" y="542772"/>
                    </a:lnTo>
                    <a:cubicBezTo>
                      <a:pt x="535512" y="542772"/>
                      <a:pt x="553806" y="530620"/>
                      <a:pt x="561937" y="510367"/>
                    </a:cubicBezTo>
                    <a:lnTo>
                      <a:pt x="714392" y="66834"/>
                    </a:lnTo>
                    <a:cubicBezTo>
                      <a:pt x="718457" y="50632"/>
                      <a:pt x="716425" y="34430"/>
                      <a:pt x="708294" y="22278"/>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3" name="Google Shape;783;p28"/>
              <p:cNvSpPr/>
              <p:nvPr/>
            </p:nvSpPr>
            <p:spPr>
              <a:xfrm>
                <a:off x="5419648" y="1831184"/>
                <a:ext cx="534608" cy="739222"/>
              </a:xfrm>
              <a:custGeom>
                <a:avLst/>
                <a:gdLst/>
                <a:ahLst/>
                <a:cxnLst/>
                <a:rect l="l" t="t" r="r" b="b"/>
                <a:pathLst>
                  <a:path w="534608" h="739222" extrusionOk="0">
                    <a:moveTo>
                      <a:pt x="268321" y="0"/>
                    </a:moveTo>
                    <a:cubicBezTo>
                      <a:pt x="209371" y="0"/>
                      <a:pt x="156520" y="18227"/>
                      <a:pt x="113833" y="48606"/>
                    </a:cubicBezTo>
                    <a:cubicBezTo>
                      <a:pt x="109768" y="26328"/>
                      <a:pt x="89440" y="10126"/>
                      <a:pt x="67080" y="10126"/>
                    </a:cubicBezTo>
                    <a:lnTo>
                      <a:pt x="48786" y="10126"/>
                    </a:lnTo>
                    <a:cubicBezTo>
                      <a:pt x="22360" y="10126"/>
                      <a:pt x="0" y="32404"/>
                      <a:pt x="0" y="58733"/>
                    </a:cubicBezTo>
                    <a:lnTo>
                      <a:pt x="0" y="690616"/>
                    </a:lnTo>
                    <a:cubicBezTo>
                      <a:pt x="0" y="716945"/>
                      <a:pt x="22360" y="739223"/>
                      <a:pt x="48786" y="739223"/>
                    </a:cubicBezTo>
                    <a:lnTo>
                      <a:pt x="67080" y="739223"/>
                    </a:lnTo>
                    <a:cubicBezTo>
                      <a:pt x="93506" y="739223"/>
                      <a:pt x="115866" y="716945"/>
                      <a:pt x="115866" y="690616"/>
                    </a:cubicBezTo>
                    <a:lnTo>
                      <a:pt x="115866" y="504292"/>
                    </a:lnTo>
                    <a:cubicBezTo>
                      <a:pt x="158553" y="534671"/>
                      <a:pt x="211404" y="550873"/>
                      <a:pt x="268321" y="550873"/>
                    </a:cubicBezTo>
                    <a:cubicBezTo>
                      <a:pt x="418743" y="550873"/>
                      <a:pt x="534608" y="429357"/>
                      <a:pt x="534608" y="275436"/>
                    </a:cubicBezTo>
                    <a:lnTo>
                      <a:pt x="534608" y="273411"/>
                    </a:lnTo>
                    <a:cubicBezTo>
                      <a:pt x="534608" y="121516"/>
                      <a:pt x="416710" y="0"/>
                      <a:pt x="268321" y="0"/>
                    </a:cubicBezTo>
                    <a:moveTo>
                      <a:pt x="266288" y="115440"/>
                    </a:moveTo>
                    <a:cubicBezTo>
                      <a:pt x="353695" y="115440"/>
                      <a:pt x="418743" y="184299"/>
                      <a:pt x="418743" y="277462"/>
                    </a:cubicBezTo>
                    <a:lnTo>
                      <a:pt x="418743" y="279487"/>
                    </a:lnTo>
                    <a:cubicBezTo>
                      <a:pt x="418743" y="374674"/>
                      <a:pt x="355728" y="439483"/>
                      <a:pt x="266288" y="439483"/>
                    </a:cubicBezTo>
                    <a:cubicBezTo>
                      <a:pt x="180913" y="439483"/>
                      <a:pt x="113833" y="368599"/>
                      <a:pt x="113833" y="277462"/>
                    </a:cubicBezTo>
                    <a:lnTo>
                      <a:pt x="113833" y="275436"/>
                    </a:lnTo>
                    <a:cubicBezTo>
                      <a:pt x="113833" y="184299"/>
                      <a:pt x="178880" y="115440"/>
                      <a:pt x="266288" y="115440"/>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4" name="Google Shape;784;p28"/>
              <p:cNvSpPr/>
              <p:nvPr/>
            </p:nvSpPr>
            <p:spPr>
              <a:xfrm>
                <a:off x="4372792" y="1835234"/>
                <a:ext cx="977743" cy="544796"/>
              </a:xfrm>
              <a:custGeom>
                <a:avLst/>
                <a:gdLst/>
                <a:ahLst/>
                <a:cxnLst/>
                <a:rect l="l" t="t" r="r" b="b"/>
                <a:pathLst>
                  <a:path w="977743" h="544796" extrusionOk="0">
                    <a:moveTo>
                      <a:pt x="701292" y="0"/>
                    </a:moveTo>
                    <a:cubicBezTo>
                      <a:pt x="626081" y="0"/>
                      <a:pt x="563067" y="24303"/>
                      <a:pt x="516314" y="68859"/>
                    </a:cubicBezTo>
                    <a:cubicBezTo>
                      <a:pt x="469561" y="113415"/>
                      <a:pt x="441103" y="180249"/>
                      <a:pt x="428906" y="263285"/>
                    </a:cubicBezTo>
                    <a:cubicBezTo>
                      <a:pt x="416710" y="338220"/>
                      <a:pt x="382153" y="425306"/>
                      <a:pt x="272386" y="425306"/>
                    </a:cubicBezTo>
                    <a:cubicBezTo>
                      <a:pt x="187011" y="425306"/>
                      <a:pt x="117898" y="356447"/>
                      <a:pt x="117898" y="271386"/>
                    </a:cubicBezTo>
                    <a:cubicBezTo>
                      <a:pt x="117898" y="230880"/>
                      <a:pt x="134160" y="190375"/>
                      <a:pt x="162618" y="162021"/>
                    </a:cubicBezTo>
                    <a:cubicBezTo>
                      <a:pt x="191077" y="133668"/>
                      <a:pt x="229699" y="117466"/>
                      <a:pt x="272386" y="117466"/>
                    </a:cubicBezTo>
                    <a:lnTo>
                      <a:pt x="272386" y="113415"/>
                    </a:lnTo>
                    <a:lnTo>
                      <a:pt x="272386" y="117466"/>
                    </a:lnTo>
                    <a:cubicBezTo>
                      <a:pt x="298811" y="117466"/>
                      <a:pt x="321171" y="123541"/>
                      <a:pt x="333368" y="129617"/>
                    </a:cubicBezTo>
                    <a:cubicBezTo>
                      <a:pt x="335401" y="131642"/>
                      <a:pt x="337433" y="131642"/>
                      <a:pt x="339466" y="133668"/>
                    </a:cubicBezTo>
                    <a:cubicBezTo>
                      <a:pt x="343531" y="135693"/>
                      <a:pt x="349630" y="137718"/>
                      <a:pt x="355728" y="139743"/>
                    </a:cubicBezTo>
                    <a:cubicBezTo>
                      <a:pt x="380121" y="145819"/>
                      <a:pt x="402481" y="137718"/>
                      <a:pt x="418743" y="117466"/>
                    </a:cubicBezTo>
                    <a:cubicBezTo>
                      <a:pt x="435004" y="95188"/>
                      <a:pt x="435004" y="68859"/>
                      <a:pt x="420775" y="48606"/>
                    </a:cubicBezTo>
                    <a:cubicBezTo>
                      <a:pt x="412644" y="36455"/>
                      <a:pt x="402481" y="30379"/>
                      <a:pt x="384186" y="22278"/>
                    </a:cubicBezTo>
                    <a:cubicBezTo>
                      <a:pt x="351662" y="8101"/>
                      <a:pt x="319139" y="0"/>
                      <a:pt x="272386" y="0"/>
                    </a:cubicBezTo>
                    <a:cubicBezTo>
                      <a:pt x="199208" y="0"/>
                      <a:pt x="130095" y="28354"/>
                      <a:pt x="79276" y="81011"/>
                    </a:cubicBezTo>
                    <a:cubicBezTo>
                      <a:pt x="28458" y="131642"/>
                      <a:pt x="0" y="200501"/>
                      <a:pt x="0" y="273411"/>
                    </a:cubicBezTo>
                    <a:cubicBezTo>
                      <a:pt x="0" y="423281"/>
                      <a:pt x="121964" y="544797"/>
                      <a:pt x="272386" y="544797"/>
                    </a:cubicBezTo>
                    <a:cubicBezTo>
                      <a:pt x="345564" y="544797"/>
                      <a:pt x="410612" y="518468"/>
                      <a:pt x="459397" y="469862"/>
                    </a:cubicBezTo>
                    <a:cubicBezTo>
                      <a:pt x="504117" y="423281"/>
                      <a:pt x="534608" y="360498"/>
                      <a:pt x="546805" y="281512"/>
                    </a:cubicBezTo>
                    <a:lnTo>
                      <a:pt x="546805" y="281512"/>
                    </a:lnTo>
                    <a:cubicBezTo>
                      <a:pt x="554936" y="226830"/>
                      <a:pt x="571197" y="184299"/>
                      <a:pt x="597623" y="157971"/>
                    </a:cubicBezTo>
                    <a:cubicBezTo>
                      <a:pt x="622016" y="131642"/>
                      <a:pt x="656572" y="119491"/>
                      <a:pt x="703325" y="119491"/>
                    </a:cubicBezTo>
                    <a:cubicBezTo>
                      <a:pt x="788700" y="119491"/>
                      <a:pt x="857813" y="188350"/>
                      <a:pt x="857813" y="273411"/>
                    </a:cubicBezTo>
                    <a:cubicBezTo>
                      <a:pt x="857813" y="358472"/>
                      <a:pt x="788700" y="427331"/>
                      <a:pt x="703325" y="427331"/>
                    </a:cubicBezTo>
                    <a:cubicBezTo>
                      <a:pt x="674867" y="427331"/>
                      <a:pt x="660638" y="421256"/>
                      <a:pt x="640310" y="413155"/>
                    </a:cubicBezTo>
                    <a:lnTo>
                      <a:pt x="640310" y="413155"/>
                    </a:lnTo>
                    <a:cubicBezTo>
                      <a:pt x="628114" y="409104"/>
                      <a:pt x="617950" y="403028"/>
                      <a:pt x="603721" y="405054"/>
                    </a:cubicBezTo>
                    <a:cubicBezTo>
                      <a:pt x="587459" y="407079"/>
                      <a:pt x="573230" y="415180"/>
                      <a:pt x="563067" y="427331"/>
                    </a:cubicBezTo>
                    <a:cubicBezTo>
                      <a:pt x="550870" y="441508"/>
                      <a:pt x="546805" y="457710"/>
                      <a:pt x="550870" y="475938"/>
                    </a:cubicBezTo>
                    <a:cubicBezTo>
                      <a:pt x="554936" y="500241"/>
                      <a:pt x="571197" y="512393"/>
                      <a:pt x="597623" y="526570"/>
                    </a:cubicBezTo>
                    <a:cubicBezTo>
                      <a:pt x="617950" y="536696"/>
                      <a:pt x="644376" y="544797"/>
                      <a:pt x="701292" y="544797"/>
                    </a:cubicBezTo>
                    <a:lnTo>
                      <a:pt x="703325" y="544797"/>
                    </a:lnTo>
                    <a:cubicBezTo>
                      <a:pt x="780569" y="544797"/>
                      <a:pt x="849682" y="516443"/>
                      <a:pt x="900500" y="463786"/>
                    </a:cubicBezTo>
                    <a:cubicBezTo>
                      <a:pt x="951318" y="413155"/>
                      <a:pt x="977744" y="344295"/>
                      <a:pt x="977744" y="271386"/>
                    </a:cubicBezTo>
                    <a:cubicBezTo>
                      <a:pt x="973678" y="123541"/>
                      <a:pt x="851714" y="0"/>
                      <a:pt x="701292"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85" name="Google Shape;785;p28"/>
            <p:cNvGrpSpPr/>
            <p:nvPr/>
          </p:nvGrpSpPr>
          <p:grpSpPr>
            <a:xfrm>
              <a:off x="654885" y="4706431"/>
              <a:ext cx="379524" cy="21089"/>
              <a:chOff x="3781267" y="1630682"/>
              <a:chExt cx="1567235" cy="87087"/>
            </a:xfrm>
          </p:grpSpPr>
          <p:sp>
            <p:nvSpPr>
              <p:cNvPr id="786" name="Google Shape;786;p28"/>
              <p:cNvSpPr/>
              <p:nvPr/>
            </p:nvSpPr>
            <p:spPr>
              <a:xfrm>
                <a:off x="3781267" y="1634733"/>
                <a:ext cx="63014" cy="78985"/>
              </a:xfrm>
              <a:custGeom>
                <a:avLst/>
                <a:gdLst/>
                <a:ahLst/>
                <a:cxnLst/>
                <a:rect l="l" t="t" r="r" b="b"/>
                <a:pathLst>
                  <a:path w="63014" h="78985" extrusionOk="0">
                    <a:moveTo>
                      <a:pt x="34556" y="0"/>
                    </a:moveTo>
                    <a:cubicBezTo>
                      <a:pt x="52851" y="0"/>
                      <a:pt x="63015" y="10126"/>
                      <a:pt x="63015" y="24303"/>
                    </a:cubicBezTo>
                    <a:cubicBezTo>
                      <a:pt x="63015" y="40505"/>
                      <a:pt x="52851" y="48606"/>
                      <a:pt x="34556" y="48606"/>
                    </a:cubicBezTo>
                    <a:lnTo>
                      <a:pt x="12196" y="48606"/>
                    </a:lnTo>
                    <a:lnTo>
                      <a:pt x="12196" y="78985"/>
                    </a:lnTo>
                    <a:lnTo>
                      <a:pt x="0" y="78985"/>
                    </a:lnTo>
                    <a:lnTo>
                      <a:pt x="0" y="0"/>
                    </a:lnTo>
                    <a:lnTo>
                      <a:pt x="34556" y="0"/>
                    </a:lnTo>
                    <a:close/>
                    <a:moveTo>
                      <a:pt x="34556" y="40505"/>
                    </a:moveTo>
                    <a:cubicBezTo>
                      <a:pt x="44720" y="40505"/>
                      <a:pt x="50818" y="34430"/>
                      <a:pt x="50818" y="26328"/>
                    </a:cubicBezTo>
                    <a:cubicBezTo>
                      <a:pt x="50818" y="16202"/>
                      <a:pt x="44720" y="12152"/>
                      <a:pt x="34556" y="12152"/>
                    </a:cubicBezTo>
                    <a:lnTo>
                      <a:pt x="12196" y="12152"/>
                    </a:lnTo>
                    <a:lnTo>
                      <a:pt x="12196" y="40505"/>
                    </a:lnTo>
                    <a:lnTo>
                      <a:pt x="34556" y="4050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7" name="Google Shape;787;p28"/>
              <p:cNvSpPr/>
              <p:nvPr/>
            </p:nvSpPr>
            <p:spPr>
              <a:xfrm>
                <a:off x="3842249" y="1636758"/>
                <a:ext cx="77243" cy="78985"/>
              </a:xfrm>
              <a:custGeom>
                <a:avLst/>
                <a:gdLst/>
                <a:ahLst/>
                <a:cxnLst/>
                <a:rect l="l" t="t" r="r" b="b"/>
                <a:pathLst>
                  <a:path w="77243" h="78985" extrusionOk="0">
                    <a:moveTo>
                      <a:pt x="65047" y="78985"/>
                    </a:moveTo>
                    <a:lnTo>
                      <a:pt x="56917" y="58733"/>
                    </a:lnTo>
                    <a:lnTo>
                      <a:pt x="20327" y="58733"/>
                    </a:lnTo>
                    <a:lnTo>
                      <a:pt x="12196" y="78985"/>
                    </a:lnTo>
                    <a:lnTo>
                      <a:pt x="0" y="78985"/>
                    </a:lnTo>
                    <a:lnTo>
                      <a:pt x="30491" y="0"/>
                    </a:lnTo>
                    <a:lnTo>
                      <a:pt x="44720" y="0"/>
                    </a:lnTo>
                    <a:lnTo>
                      <a:pt x="77244" y="78985"/>
                    </a:lnTo>
                    <a:lnTo>
                      <a:pt x="65047" y="78985"/>
                    </a:lnTo>
                    <a:close/>
                    <a:moveTo>
                      <a:pt x="26426" y="48606"/>
                    </a:moveTo>
                    <a:lnTo>
                      <a:pt x="54884" y="48606"/>
                    </a:lnTo>
                    <a:lnTo>
                      <a:pt x="52851" y="44556"/>
                    </a:lnTo>
                    <a:cubicBezTo>
                      <a:pt x="48786" y="34430"/>
                      <a:pt x="44720" y="22278"/>
                      <a:pt x="40655" y="12152"/>
                    </a:cubicBezTo>
                    <a:cubicBezTo>
                      <a:pt x="38622" y="20253"/>
                      <a:pt x="34556" y="30379"/>
                      <a:pt x="28458" y="44556"/>
                    </a:cubicBezTo>
                    <a:lnTo>
                      <a:pt x="26426" y="4860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8" name="Google Shape;788;p28"/>
              <p:cNvSpPr/>
              <p:nvPr/>
            </p:nvSpPr>
            <p:spPr>
              <a:xfrm>
                <a:off x="3935755" y="1634733"/>
                <a:ext cx="63014" cy="81010"/>
              </a:xfrm>
              <a:custGeom>
                <a:avLst/>
                <a:gdLst/>
                <a:ahLst/>
                <a:cxnLst/>
                <a:rect l="l" t="t" r="r" b="b"/>
                <a:pathLst>
                  <a:path w="63014" h="81010" extrusionOk="0">
                    <a:moveTo>
                      <a:pt x="60982" y="70884"/>
                    </a:moveTo>
                    <a:cubicBezTo>
                      <a:pt x="60982" y="74935"/>
                      <a:pt x="63015" y="78985"/>
                      <a:pt x="63015" y="81011"/>
                    </a:cubicBezTo>
                    <a:lnTo>
                      <a:pt x="50818" y="81011"/>
                    </a:lnTo>
                    <a:cubicBezTo>
                      <a:pt x="48785" y="78985"/>
                      <a:pt x="48785" y="74935"/>
                      <a:pt x="48785" y="70884"/>
                    </a:cubicBezTo>
                    <a:lnTo>
                      <a:pt x="48785" y="62783"/>
                    </a:lnTo>
                    <a:cubicBezTo>
                      <a:pt x="48785" y="52657"/>
                      <a:pt x="44720" y="48606"/>
                      <a:pt x="34556" y="48606"/>
                    </a:cubicBezTo>
                    <a:lnTo>
                      <a:pt x="12196" y="48606"/>
                    </a:lnTo>
                    <a:lnTo>
                      <a:pt x="12196" y="81011"/>
                    </a:lnTo>
                    <a:lnTo>
                      <a:pt x="0" y="81011"/>
                    </a:lnTo>
                    <a:lnTo>
                      <a:pt x="0" y="0"/>
                    </a:lnTo>
                    <a:lnTo>
                      <a:pt x="34556" y="0"/>
                    </a:lnTo>
                    <a:cubicBezTo>
                      <a:pt x="50818" y="0"/>
                      <a:pt x="63015" y="8101"/>
                      <a:pt x="63015" y="22278"/>
                    </a:cubicBezTo>
                    <a:cubicBezTo>
                      <a:pt x="63015" y="32404"/>
                      <a:pt x="58949" y="38480"/>
                      <a:pt x="48785" y="42531"/>
                    </a:cubicBezTo>
                    <a:cubicBezTo>
                      <a:pt x="56916" y="44556"/>
                      <a:pt x="60982" y="50632"/>
                      <a:pt x="60982" y="58733"/>
                    </a:cubicBezTo>
                    <a:lnTo>
                      <a:pt x="60982" y="70884"/>
                    </a:lnTo>
                    <a:close/>
                    <a:moveTo>
                      <a:pt x="34556" y="38480"/>
                    </a:moveTo>
                    <a:cubicBezTo>
                      <a:pt x="42687" y="38480"/>
                      <a:pt x="48785" y="34430"/>
                      <a:pt x="48785" y="24303"/>
                    </a:cubicBezTo>
                    <a:cubicBezTo>
                      <a:pt x="48785" y="16202"/>
                      <a:pt x="42687" y="12152"/>
                      <a:pt x="32524" y="12152"/>
                    </a:cubicBezTo>
                    <a:lnTo>
                      <a:pt x="10164" y="12152"/>
                    </a:lnTo>
                    <a:lnTo>
                      <a:pt x="10164" y="38480"/>
                    </a:lnTo>
                    <a:lnTo>
                      <a:pt x="34556" y="3848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9" name="Google Shape;789;p28"/>
              <p:cNvSpPr/>
              <p:nvPr/>
            </p:nvSpPr>
            <p:spPr>
              <a:xfrm>
                <a:off x="4008933" y="1634733"/>
                <a:ext cx="65047" cy="78985"/>
              </a:xfrm>
              <a:custGeom>
                <a:avLst/>
                <a:gdLst/>
                <a:ahLst/>
                <a:cxnLst/>
                <a:rect l="l" t="t" r="r" b="b"/>
                <a:pathLst>
                  <a:path w="65047" h="78985" extrusionOk="0">
                    <a:moveTo>
                      <a:pt x="65047" y="0"/>
                    </a:moveTo>
                    <a:lnTo>
                      <a:pt x="65047" y="10126"/>
                    </a:lnTo>
                    <a:lnTo>
                      <a:pt x="38622" y="10126"/>
                    </a:lnTo>
                    <a:lnTo>
                      <a:pt x="38622" y="78985"/>
                    </a:lnTo>
                    <a:lnTo>
                      <a:pt x="26425" y="78985"/>
                    </a:lnTo>
                    <a:lnTo>
                      <a:pt x="26425" y="12152"/>
                    </a:lnTo>
                    <a:lnTo>
                      <a:pt x="0" y="12152"/>
                    </a:lnTo>
                    <a:lnTo>
                      <a:pt x="0" y="0"/>
                    </a:lnTo>
                    <a:lnTo>
                      <a:pt x="65047"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0" name="Google Shape;790;p28"/>
              <p:cNvSpPr/>
              <p:nvPr/>
            </p:nvSpPr>
            <p:spPr>
              <a:xfrm>
                <a:off x="4118701" y="1632708"/>
                <a:ext cx="77243" cy="85061"/>
              </a:xfrm>
              <a:custGeom>
                <a:avLst/>
                <a:gdLst/>
                <a:ahLst/>
                <a:cxnLst/>
                <a:rect l="l" t="t" r="r" b="b"/>
                <a:pathLst>
                  <a:path w="77243" h="85061" extrusionOk="0">
                    <a:moveTo>
                      <a:pt x="0" y="42531"/>
                    </a:moveTo>
                    <a:cubicBezTo>
                      <a:pt x="0" y="18227"/>
                      <a:pt x="14229" y="0"/>
                      <a:pt x="38622" y="0"/>
                    </a:cubicBezTo>
                    <a:cubicBezTo>
                      <a:pt x="63015" y="0"/>
                      <a:pt x="77244" y="18227"/>
                      <a:pt x="77244" y="42531"/>
                    </a:cubicBezTo>
                    <a:cubicBezTo>
                      <a:pt x="77244" y="66834"/>
                      <a:pt x="63015" y="85061"/>
                      <a:pt x="38622" y="85061"/>
                    </a:cubicBezTo>
                    <a:cubicBezTo>
                      <a:pt x="14229" y="85061"/>
                      <a:pt x="0" y="66834"/>
                      <a:pt x="0" y="42531"/>
                    </a:cubicBezTo>
                    <a:close/>
                    <a:moveTo>
                      <a:pt x="67080" y="42531"/>
                    </a:moveTo>
                    <a:cubicBezTo>
                      <a:pt x="67080" y="26328"/>
                      <a:pt x="56916" y="12152"/>
                      <a:pt x="38622" y="12152"/>
                    </a:cubicBezTo>
                    <a:cubicBezTo>
                      <a:pt x="20327" y="12152"/>
                      <a:pt x="12196" y="26328"/>
                      <a:pt x="12196" y="42531"/>
                    </a:cubicBezTo>
                    <a:cubicBezTo>
                      <a:pt x="12196" y="58733"/>
                      <a:pt x="20327" y="72910"/>
                      <a:pt x="38622" y="72910"/>
                    </a:cubicBezTo>
                    <a:cubicBezTo>
                      <a:pt x="56916" y="74935"/>
                      <a:pt x="67080" y="58733"/>
                      <a:pt x="67080" y="425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1" name="Google Shape;791;p28"/>
              <p:cNvSpPr/>
              <p:nvPr/>
            </p:nvSpPr>
            <p:spPr>
              <a:xfrm>
                <a:off x="4216272" y="1634733"/>
                <a:ext cx="54883" cy="81010"/>
              </a:xfrm>
              <a:custGeom>
                <a:avLst/>
                <a:gdLst/>
                <a:ahLst/>
                <a:cxnLst/>
                <a:rect l="l" t="t" r="r" b="b"/>
                <a:pathLst>
                  <a:path w="54883" h="81010" extrusionOk="0">
                    <a:moveTo>
                      <a:pt x="54884" y="12152"/>
                    </a:moveTo>
                    <a:lnTo>
                      <a:pt x="12196" y="12152"/>
                    </a:lnTo>
                    <a:lnTo>
                      <a:pt x="12196" y="34430"/>
                    </a:lnTo>
                    <a:lnTo>
                      <a:pt x="50818" y="34430"/>
                    </a:lnTo>
                    <a:lnTo>
                      <a:pt x="50818" y="44556"/>
                    </a:lnTo>
                    <a:lnTo>
                      <a:pt x="12196" y="44556"/>
                    </a:lnTo>
                    <a:lnTo>
                      <a:pt x="12196" y="81011"/>
                    </a:lnTo>
                    <a:lnTo>
                      <a:pt x="0" y="81011"/>
                    </a:lnTo>
                    <a:lnTo>
                      <a:pt x="0" y="0"/>
                    </a:lnTo>
                    <a:lnTo>
                      <a:pt x="54884" y="0"/>
                    </a:lnTo>
                    <a:lnTo>
                      <a:pt x="54884" y="12152"/>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2" name="Google Shape;792;p28"/>
              <p:cNvSpPr/>
              <p:nvPr/>
            </p:nvSpPr>
            <p:spPr>
              <a:xfrm>
                <a:off x="4319941" y="1634733"/>
                <a:ext cx="63014" cy="81010"/>
              </a:xfrm>
              <a:custGeom>
                <a:avLst/>
                <a:gdLst/>
                <a:ahLst/>
                <a:cxnLst/>
                <a:rect l="l" t="t" r="r" b="b"/>
                <a:pathLst>
                  <a:path w="63014" h="81010" extrusionOk="0">
                    <a:moveTo>
                      <a:pt x="60982" y="70884"/>
                    </a:moveTo>
                    <a:cubicBezTo>
                      <a:pt x="60982" y="74935"/>
                      <a:pt x="63015" y="78985"/>
                      <a:pt x="63015" y="81011"/>
                    </a:cubicBezTo>
                    <a:lnTo>
                      <a:pt x="50818" y="81011"/>
                    </a:lnTo>
                    <a:cubicBezTo>
                      <a:pt x="48786" y="78985"/>
                      <a:pt x="48786" y="74935"/>
                      <a:pt x="48786" y="70884"/>
                    </a:cubicBezTo>
                    <a:lnTo>
                      <a:pt x="48786" y="62783"/>
                    </a:lnTo>
                    <a:cubicBezTo>
                      <a:pt x="48786" y="52657"/>
                      <a:pt x="44720" y="48606"/>
                      <a:pt x="34556" y="48606"/>
                    </a:cubicBezTo>
                    <a:lnTo>
                      <a:pt x="12196" y="48606"/>
                    </a:lnTo>
                    <a:lnTo>
                      <a:pt x="12196" y="81011"/>
                    </a:lnTo>
                    <a:lnTo>
                      <a:pt x="0" y="81011"/>
                    </a:lnTo>
                    <a:lnTo>
                      <a:pt x="0" y="0"/>
                    </a:lnTo>
                    <a:lnTo>
                      <a:pt x="34556" y="0"/>
                    </a:lnTo>
                    <a:cubicBezTo>
                      <a:pt x="50818" y="0"/>
                      <a:pt x="63015" y="8101"/>
                      <a:pt x="63015" y="22278"/>
                    </a:cubicBezTo>
                    <a:cubicBezTo>
                      <a:pt x="63015" y="32404"/>
                      <a:pt x="58949" y="38480"/>
                      <a:pt x="48786" y="42531"/>
                    </a:cubicBezTo>
                    <a:cubicBezTo>
                      <a:pt x="56917" y="44556"/>
                      <a:pt x="58949" y="50632"/>
                      <a:pt x="60982" y="58733"/>
                    </a:cubicBezTo>
                    <a:lnTo>
                      <a:pt x="60982" y="70884"/>
                    </a:lnTo>
                    <a:close/>
                    <a:moveTo>
                      <a:pt x="34556" y="38480"/>
                    </a:moveTo>
                    <a:cubicBezTo>
                      <a:pt x="42687" y="38480"/>
                      <a:pt x="48786" y="34430"/>
                      <a:pt x="48786" y="24303"/>
                    </a:cubicBezTo>
                    <a:cubicBezTo>
                      <a:pt x="48786" y="16202"/>
                      <a:pt x="42687" y="12152"/>
                      <a:pt x="32524" y="12152"/>
                    </a:cubicBezTo>
                    <a:lnTo>
                      <a:pt x="10164" y="12152"/>
                    </a:lnTo>
                    <a:lnTo>
                      <a:pt x="10164" y="38480"/>
                    </a:lnTo>
                    <a:lnTo>
                      <a:pt x="34556" y="3848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3" name="Google Shape;793;p28"/>
              <p:cNvSpPr/>
              <p:nvPr/>
            </p:nvSpPr>
            <p:spPr>
              <a:xfrm>
                <a:off x="4403283" y="1634733"/>
                <a:ext cx="56916" cy="81010"/>
              </a:xfrm>
              <a:custGeom>
                <a:avLst/>
                <a:gdLst/>
                <a:ahLst/>
                <a:cxnLst/>
                <a:rect l="l" t="t" r="r" b="b"/>
                <a:pathLst>
                  <a:path w="56916" h="81010" extrusionOk="0">
                    <a:moveTo>
                      <a:pt x="56916" y="12152"/>
                    </a:moveTo>
                    <a:lnTo>
                      <a:pt x="12196" y="12152"/>
                    </a:lnTo>
                    <a:lnTo>
                      <a:pt x="12196" y="34430"/>
                    </a:lnTo>
                    <a:lnTo>
                      <a:pt x="52851" y="34430"/>
                    </a:lnTo>
                    <a:lnTo>
                      <a:pt x="52851" y="44556"/>
                    </a:lnTo>
                    <a:lnTo>
                      <a:pt x="12196" y="44556"/>
                    </a:lnTo>
                    <a:lnTo>
                      <a:pt x="12196" y="70884"/>
                    </a:lnTo>
                    <a:lnTo>
                      <a:pt x="56916" y="70884"/>
                    </a:lnTo>
                    <a:lnTo>
                      <a:pt x="56916" y="81011"/>
                    </a:lnTo>
                    <a:lnTo>
                      <a:pt x="0" y="81011"/>
                    </a:lnTo>
                    <a:lnTo>
                      <a:pt x="0" y="0"/>
                    </a:lnTo>
                    <a:lnTo>
                      <a:pt x="56916" y="0"/>
                    </a:lnTo>
                    <a:lnTo>
                      <a:pt x="56916" y="12152"/>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4" name="Google Shape;794;p28"/>
              <p:cNvSpPr/>
              <p:nvPr/>
            </p:nvSpPr>
            <p:spPr>
              <a:xfrm>
                <a:off x="4470363" y="1634733"/>
                <a:ext cx="77243" cy="81010"/>
              </a:xfrm>
              <a:custGeom>
                <a:avLst/>
                <a:gdLst/>
                <a:ahLst/>
                <a:cxnLst/>
                <a:rect l="l" t="t" r="r" b="b"/>
                <a:pathLst>
                  <a:path w="77243" h="81010" extrusionOk="0">
                    <a:moveTo>
                      <a:pt x="65047" y="81011"/>
                    </a:moveTo>
                    <a:lnTo>
                      <a:pt x="56917" y="60758"/>
                    </a:lnTo>
                    <a:lnTo>
                      <a:pt x="20327" y="60758"/>
                    </a:lnTo>
                    <a:lnTo>
                      <a:pt x="12196" y="81011"/>
                    </a:lnTo>
                    <a:lnTo>
                      <a:pt x="0" y="81011"/>
                    </a:lnTo>
                    <a:lnTo>
                      <a:pt x="30491" y="0"/>
                    </a:lnTo>
                    <a:lnTo>
                      <a:pt x="44720" y="0"/>
                    </a:lnTo>
                    <a:lnTo>
                      <a:pt x="77244" y="78985"/>
                    </a:lnTo>
                    <a:lnTo>
                      <a:pt x="65047" y="78985"/>
                    </a:lnTo>
                    <a:close/>
                    <a:moveTo>
                      <a:pt x="24393" y="50632"/>
                    </a:moveTo>
                    <a:lnTo>
                      <a:pt x="52851" y="50632"/>
                    </a:lnTo>
                    <a:lnTo>
                      <a:pt x="50818" y="44556"/>
                    </a:lnTo>
                    <a:cubicBezTo>
                      <a:pt x="46753" y="34430"/>
                      <a:pt x="42687" y="22278"/>
                      <a:pt x="38622" y="12152"/>
                    </a:cubicBezTo>
                    <a:cubicBezTo>
                      <a:pt x="34556" y="20253"/>
                      <a:pt x="30491" y="30379"/>
                      <a:pt x="26426" y="44556"/>
                    </a:cubicBezTo>
                    <a:lnTo>
                      <a:pt x="24393" y="50632"/>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5" name="Google Shape;795;p28"/>
              <p:cNvSpPr/>
              <p:nvPr/>
            </p:nvSpPr>
            <p:spPr>
              <a:xfrm>
                <a:off x="4561836" y="1634733"/>
                <a:ext cx="50818" cy="81010"/>
              </a:xfrm>
              <a:custGeom>
                <a:avLst/>
                <a:gdLst/>
                <a:ahLst/>
                <a:cxnLst/>
                <a:rect l="l" t="t" r="r" b="b"/>
                <a:pathLst>
                  <a:path w="50818" h="81010" extrusionOk="0">
                    <a:moveTo>
                      <a:pt x="12196" y="70884"/>
                    </a:moveTo>
                    <a:lnTo>
                      <a:pt x="50818" y="70884"/>
                    </a:lnTo>
                    <a:lnTo>
                      <a:pt x="50818" y="81011"/>
                    </a:lnTo>
                    <a:lnTo>
                      <a:pt x="0" y="81011"/>
                    </a:lnTo>
                    <a:lnTo>
                      <a:pt x="0" y="0"/>
                    </a:lnTo>
                    <a:lnTo>
                      <a:pt x="12196" y="0"/>
                    </a:lnTo>
                    <a:lnTo>
                      <a:pt x="12196" y="7088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6" name="Google Shape;796;p28"/>
              <p:cNvSpPr/>
              <p:nvPr/>
            </p:nvSpPr>
            <p:spPr>
              <a:xfrm>
                <a:off x="4659407" y="1632708"/>
                <a:ext cx="73178" cy="83189"/>
              </a:xfrm>
              <a:custGeom>
                <a:avLst/>
                <a:gdLst/>
                <a:ahLst/>
                <a:cxnLst/>
                <a:rect l="l" t="t" r="r" b="b"/>
                <a:pathLst>
                  <a:path w="73178" h="83189" extrusionOk="0">
                    <a:moveTo>
                      <a:pt x="0" y="42531"/>
                    </a:moveTo>
                    <a:cubicBezTo>
                      <a:pt x="0" y="20253"/>
                      <a:pt x="12196" y="0"/>
                      <a:pt x="38622" y="0"/>
                    </a:cubicBezTo>
                    <a:cubicBezTo>
                      <a:pt x="56916" y="0"/>
                      <a:pt x="71146" y="10126"/>
                      <a:pt x="73178" y="28354"/>
                    </a:cubicBezTo>
                    <a:lnTo>
                      <a:pt x="60982" y="28354"/>
                    </a:lnTo>
                    <a:cubicBezTo>
                      <a:pt x="56916" y="18227"/>
                      <a:pt x="48785" y="12152"/>
                      <a:pt x="36589" y="12152"/>
                    </a:cubicBezTo>
                    <a:cubicBezTo>
                      <a:pt x="20327" y="12152"/>
                      <a:pt x="12196" y="24303"/>
                      <a:pt x="12196" y="42531"/>
                    </a:cubicBezTo>
                    <a:cubicBezTo>
                      <a:pt x="12196" y="60758"/>
                      <a:pt x="22360" y="72910"/>
                      <a:pt x="36589" y="72910"/>
                    </a:cubicBezTo>
                    <a:cubicBezTo>
                      <a:pt x="48785" y="72910"/>
                      <a:pt x="58949" y="64809"/>
                      <a:pt x="60982" y="52657"/>
                    </a:cubicBezTo>
                    <a:lnTo>
                      <a:pt x="73178" y="52657"/>
                    </a:lnTo>
                    <a:cubicBezTo>
                      <a:pt x="71146" y="72910"/>
                      <a:pt x="56916" y="83036"/>
                      <a:pt x="36589" y="83036"/>
                    </a:cubicBezTo>
                    <a:cubicBezTo>
                      <a:pt x="12196" y="85061"/>
                      <a:pt x="0" y="66834"/>
                      <a:pt x="0" y="425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7" name="Google Shape;797;p28"/>
              <p:cNvSpPr/>
              <p:nvPr/>
            </p:nvSpPr>
            <p:spPr>
              <a:xfrm>
                <a:off x="4750880" y="1634733"/>
                <a:ext cx="65047" cy="81010"/>
              </a:xfrm>
              <a:custGeom>
                <a:avLst/>
                <a:gdLst/>
                <a:ahLst/>
                <a:cxnLst/>
                <a:rect l="l" t="t" r="r" b="b"/>
                <a:pathLst>
                  <a:path w="65047" h="81010" extrusionOk="0">
                    <a:moveTo>
                      <a:pt x="52851" y="0"/>
                    </a:moveTo>
                    <a:lnTo>
                      <a:pt x="65047" y="0"/>
                    </a:lnTo>
                    <a:lnTo>
                      <a:pt x="65047" y="78985"/>
                    </a:lnTo>
                    <a:lnTo>
                      <a:pt x="52851" y="78985"/>
                    </a:lnTo>
                    <a:lnTo>
                      <a:pt x="52851" y="44556"/>
                    </a:lnTo>
                    <a:lnTo>
                      <a:pt x="12196" y="44556"/>
                    </a:lnTo>
                    <a:lnTo>
                      <a:pt x="12196" y="81011"/>
                    </a:lnTo>
                    <a:lnTo>
                      <a:pt x="0" y="81011"/>
                    </a:lnTo>
                    <a:lnTo>
                      <a:pt x="0" y="0"/>
                    </a:lnTo>
                    <a:lnTo>
                      <a:pt x="12196" y="0"/>
                    </a:lnTo>
                    <a:lnTo>
                      <a:pt x="12196" y="32404"/>
                    </a:lnTo>
                    <a:lnTo>
                      <a:pt x="52851" y="32404"/>
                    </a:lnTo>
                    <a:lnTo>
                      <a:pt x="52851"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8" name="Google Shape;798;p28"/>
              <p:cNvSpPr/>
              <p:nvPr/>
            </p:nvSpPr>
            <p:spPr>
              <a:xfrm>
                <a:off x="4840320" y="1634733"/>
                <a:ext cx="56916" cy="81010"/>
              </a:xfrm>
              <a:custGeom>
                <a:avLst/>
                <a:gdLst/>
                <a:ahLst/>
                <a:cxnLst/>
                <a:rect l="l" t="t" r="r" b="b"/>
                <a:pathLst>
                  <a:path w="56916" h="81010" extrusionOk="0">
                    <a:moveTo>
                      <a:pt x="56917" y="12152"/>
                    </a:moveTo>
                    <a:lnTo>
                      <a:pt x="12197" y="12152"/>
                    </a:lnTo>
                    <a:lnTo>
                      <a:pt x="12197" y="34430"/>
                    </a:lnTo>
                    <a:lnTo>
                      <a:pt x="52851" y="34430"/>
                    </a:lnTo>
                    <a:lnTo>
                      <a:pt x="52851" y="44556"/>
                    </a:lnTo>
                    <a:lnTo>
                      <a:pt x="12197" y="44556"/>
                    </a:lnTo>
                    <a:lnTo>
                      <a:pt x="12197" y="70884"/>
                    </a:lnTo>
                    <a:lnTo>
                      <a:pt x="56917" y="70884"/>
                    </a:lnTo>
                    <a:lnTo>
                      <a:pt x="56917" y="81011"/>
                    </a:lnTo>
                    <a:lnTo>
                      <a:pt x="0" y="81011"/>
                    </a:lnTo>
                    <a:lnTo>
                      <a:pt x="0" y="0"/>
                    </a:lnTo>
                    <a:lnTo>
                      <a:pt x="56917" y="0"/>
                    </a:lnTo>
                    <a:lnTo>
                      <a:pt x="56917" y="12152"/>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9" name="Google Shape;799;p28"/>
              <p:cNvSpPr/>
              <p:nvPr/>
            </p:nvSpPr>
            <p:spPr>
              <a:xfrm>
                <a:off x="4913498" y="1634733"/>
                <a:ext cx="83341" cy="81010"/>
              </a:xfrm>
              <a:custGeom>
                <a:avLst/>
                <a:gdLst/>
                <a:ahLst/>
                <a:cxnLst/>
                <a:rect l="l" t="t" r="r" b="b"/>
                <a:pathLst>
                  <a:path w="83341" h="81010" extrusionOk="0">
                    <a:moveTo>
                      <a:pt x="67080" y="0"/>
                    </a:moveTo>
                    <a:lnTo>
                      <a:pt x="83342" y="0"/>
                    </a:lnTo>
                    <a:lnTo>
                      <a:pt x="83342" y="78985"/>
                    </a:lnTo>
                    <a:lnTo>
                      <a:pt x="71146" y="78985"/>
                    </a:lnTo>
                    <a:lnTo>
                      <a:pt x="71146" y="56707"/>
                    </a:lnTo>
                    <a:cubicBezTo>
                      <a:pt x="71146" y="40505"/>
                      <a:pt x="71146" y="26328"/>
                      <a:pt x="71146" y="16202"/>
                    </a:cubicBezTo>
                    <a:cubicBezTo>
                      <a:pt x="69113" y="20253"/>
                      <a:pt x="67080" y="26328"/>
                      <a:pt x="65047" y="34430"/>
                    </a:cubicBezTo>
                    <a:lnTo>
                      <a:pt x="46753" y="81011"/>
                    </a:lnTo>
                    <a:lnTo>
                      <a:pt x="36589" y="81011"/>
                    </a:lnTo>
                    <a:lnTo>
                      <a:pt x="18294" y="34430"/>
                    </a:lnTo>
                    <a:cubicBezTo>
                      <a:pt x="14229" y="26328"/>
                      <a:pt x="12196" y="20253"/>
                      <a:pt x="12196" y="16202"/>
                    </a:cubicBezTo>
                    <a:cubicBezTo>
                      <a:pt x="12196" y="26328"/>
                      <a:pt x="12196" y="40505"/>
                      <a:pt x="12196" y="56707"/>
                    </a:cubicBezTo>
                    <a:lnTo>
                      <a:pt x="12196" y="81011"/>
                    </a:lnTo>
                    <a:lnTo>
                      <a:pt x="0" y="81011"/>
                    </a:lnTo>
                    <a:lnTo>
                      <a:pt x="0" y="0"/>
                    </a:lnTo>
                    <a:lnTo>
                      <a:pt x="16262" y="0"/>
                    </a:lnTo>
                    <a:lnTo>
                      <a:pt x="34556" y="42531"/>
                    </a:lnTo>
                    <a:cubicBezTo>
                      <a:pt x="38622" y="52657"/>
                      <a:pt x="40655" y="60758"/>
                      <a:pt x="42687" y="64809"/>
                    </a:cubicBezTo>
                    <a:cubicBezTo>
                      <a:pt x="44720" y="56707"/>
                      <a:pt x="48785" y="48606"/>
                      <a:pt x="50818" y="40505"/>
                    </a:cubicBezTo>
                    <a:lnTo>
                      <a:pt x="6708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0" name="Google Shape;800;p28"/>
              <p:cNvSpPr/>
              <p:nvPr/>
            </p:nvSpPr>
            <p:spPr>
              <a:xfrm>
                <a:off x="5019200" y="1634733"/>
                <a:ext cx="12196" cy="81010"/>
              </a:xfrm>
              <a:custGeom>
                <a:avLst/>
                <a:gdLst/>
                <a:ahLst/>
                <a:cxnLst/>
                <a:rect l="l" t="t" r="r" b="b"/>
                <a:pathLst>
                  <a:path w="12196" h="81010" extrusionOk="0">
                    <a:moveTo>
                      <a:pt x="0" y="81011"/>
                    </a:moveTo>
                    <a:lnTo>
                      <a:pt x="0" y="0"/>
                    </a:lnTo>
                    <a:lnTo>
                      <a:pt x="12196" y="0"/>
                    </a:lnTo>
                    <a:lnTo>
                      <a:pt x="12196" y="78985"/>
                    </a:lnTo>
                    <a:lnTo>
                      <a:pt x="0" y="7898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1" name="Google Shape;801;p28"/>
              <p:cNvSpPr/>
              <p:nvPr/>
            </p:nvSpPr>
            <p:spPr>
              <a:xfrm>
                <a:off x="5049691" y="1630682"/>
                <a:ext cx="67080" cy="85316"/>
              </a:xfrm>
              <a:custGeom>
                <a:avLst/>
                <a:gdLst/>
                <a:ahLst/>
                <a:cxnLst/>
                <a:rect l="l" t="t" r="r" b="b"/>
                <a:pathLst>
                  <a:path w="67080" h="85316" extrusionOk="0">
                    <a:moveTo>
                      <a:pt x="0" y="58733"/>
                    </a:moveTo>
                    <a:lnTo>
                      <a:pt x="12196" y="58733"/>
                    </a:lnTo>
                    <a:cubicBezTo>
                      <a:pt x="12196" y="70884"/>
                      <a:pt x="20327" y="76960"/>
                      <a:pt x="34556" y="76960"/>
                    </a:cubicBezTo>
                    <a:cubicBezTo>
                      <a:pt x="46753" y="76960"/>
                      <a:pt x="52851" y="72910"/>
                      <a:pt x="52851" y="62783"/>
                    </a:cubicBezTo>
                    <a:cubicBezTo>
                      <a:pt x="52851" y="56707"/>
                      <a:pt x="48786" y="52657"/>
                      <a:pt x="34556" y="48606"/>
                    </a:cubicBezTo>
                    <a:lnTo>
                      <a:pt x="28458" y="46581"/>
                    </a:lnTo>
                    <a:cubicBezTo>
                      <a:pt x="12196" y="42531"/>
                      <a:pt x="4065" y="36455"/>
                      <a:pt x="4065" y="22278"/>
                    </a:cubicBezTo>
                    <a:cubicBezTo>
                      <a:pt x="4065" y="10126"/>
                      <a:pt x="14229" y="0"/>
                      <a:pt x="32524" y="0"/>
                    </a:cubicBezTo>
                    <a:cubicBezTo>
                      <a:pt x="54884" y="0"/>
                      <a:pt x="65047" y="10126"/>
                      <a:pt x="65047" y="24303"/>
                    </a:cubicBezTo>
                    <a:lnTo>
                      <a:pt x="52851" y="24303"/>
                    </a:lnTo>
                    <a:cubicBezTo>
                      <a:pt x="52851" y="14177"/>
                      <a:pt x="46753" y="10126"/>
                      <a:pt x="32524" y="10126"/>
                    </a:cubicBezTo>
                    <a:cubicBezTo>
                      <a:pt x="22360" y="10126"/>
                      <a:pt x="16262" y="14177"/>
                      <a:pt x="16262" y="22278"/>
                    </a:cubicBezTo>
                    <a:cubicBezTo>
                      <a:pt x="16262" y="32404"/>
                      <a:pt x="26426" y="34430"/>
                      <a:pt x="34556" y="36455"/>
                    </a:cubicBezTo>
                    <a:lnTo>
                      <a:pt x="40655" y="38480"/>
                    </a:lnTo>
                    <a:cubicBezTo>
                      <a:pt x="58949" y="42531"/>
                      <a:pt x="67080" y="48606"/>
                      <a:pt x="67080" y="60758"/>
                    </a:cubicBezTo>
                    <a:cubicBezTo>
                      <a:pt x="67080" y="74935"/>
                      <a:pt x="54884" y="85061"/>
                      <a:pt x="36589" y="85061"/>
                    </a:cubicBezTo>
                    <a:cubicBezTo>
                      <a:pt x="12196" y="87087"/>
                      <a:pt x="0" y="76960"/>
                      <a:pt x="0" y="587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2" name="Google Shape;802;p28"/>
              <p:cNvSpPr/>
              <p:nvPr/>
            </p:nvSpPr>
            <p:spPr>
              <a:xfrm>
                <a:off x="5122870" y="1634733"/>
                <a:ext cx="65047" cy="78985"/>
              </a:xfrm>
              <a:custGeom>
                <a:avLst/>
                <a:gdLst/>
                <a:ahLst/>
                <a:cxnLst/>
                <a:rect l="l" t="t" r="r" b="b"/>
                <a:pathLst>
                  <a:path w="65047" h="78985" extrusionOk="0">
                    <a:moveTo>
                      <a:pt x="65047" y="0"/>
                    </a:moveTo>
                    <a:lnTo>
                      <a:pt x="65047" y="10126"/>
                    </a:lnTo>
                    <a:lnTo>
                      <a:pt x="38622" y="10126"/>
                    </a:lnTo>
                    <a:lnTo>
                      <a:pt x="38622" y="78985"/>
                    </a:lnTo>
                    <a:lnTo>
                      <a:pt x="26426" y="78985"/>
                    </a:lnTo>
                    <a:lnTo>
                      <a:pt x="26426" y="12152"/>
                    </a:lnTo>
                    <a:lnTo>
                      <a:pt x="0" y="12152"/>
                    </a:lnTo>
                    <a:lnTo>
                      <a:pt x="0" y="0"/>
                    </a:lnTo>
                    <a:lnTo>
                      <a:pt x="65047"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3" name="Google Shape;803;p28"/>
              <p:cNvSpPr/>
              <p:nvPr/>
            </p:nvSpPr>
            <p:spPr>
              <a:xfrm>
                <a:off x="5206211" y="1634733"/>
                <a:ext cx="63014" cy="81010"/>
              </a:xfrm>
              <a:custGeom>
                <a:avLst/>
                <a:gdLst/>
                <a:ahLst/>
                <a:cxnLst/>
                <a:rect l="l" t="t" r="r" b="b"/>
                <a:pathLst>
                  <a:path w="63014" h="81010" extrusionOk="0">
                    <a:moveTo>
                      <a:pt x="60982" y="70884"/>
                    </a:moveTo>
                    <a:cubicBezTo>
                      <a:pt x="60982" y="74935"/>
                      <a:pt x="63015" y="78985"/>
                      <a:pt x="63015" y="81011"/>
                    </a:cubicBezTo>
                    <a:lnTo>
                      <a:pt x="50818" y="81011"/>
                    </a:lnTo>
                    <a:cubicBezTo>
                      <a:pt x="48786" y="78985"/>
                      <a:pt x="48786" y="74935"/>
                      <a:pt x="48786" y="70884"/>
                    </a:cubicBezTo>
                    <a:lnTo>
                      <a:pt x="48786" y="62783"/>
                    </a:lnTo>
                    <a:cubicBezTo>
                      <a:pt x="48786" y="52657"/>
                      <a:pt x="44720" y="48606"/>
                      <a:pt x="34557" y="48606"/>
                    </a:cubicBezTo>
                    <a:lnTo>
                      <a:pt x="12197" y="48606"/>
                    </a:lnTo>
                    <a:lnTo>
                      <a:pt x="12197" y="81011"/>
                    </a:lnTo>
                    <a:lnTo>
                      <a:pt x="0" y="81011"/>
                    </a:lnTo>
                    <a:lnTo>
                      <a:pt x="0" y="0"/>
                    </a:lnTo>
                    <a:lnTo>
                      <a:pt x="34557" y="0"/>
                    </a:lnTo>
                    <a:cubicBezTo>
                      <a:pt x="50818" y="0"/>
                      <a:pt x="63015" y="8101"/>
                      <a:pt x="63015" y="22278"/>
                    </a:cubicBezTo>
                    <a:cubicBezTo>
                      <a:pt x="63015" y="32404"/>
                      <a:pt x="58949" y="38480"/>
                      <a:pt x="48786" y="42531"/>
                    </a:cubicBezTo>
                    <a:cubicBezTo>
                      <a:pt x="56917" y="44556"/>
                      <a:pt x="58949" y="50632"/>
                      <a:pt x="60982" y="58733"/>
                    </a:cubicBezTo>
                    <a:lnTo>
                      <a:pt x="60982" y="70884"/>
                    </a:lnTo>
                    <a:close/>
                    <a:moveTo>
                      <a:pt x="34557" y="38480"/>
                    </a:moveTo>
                    <a:cubicBezTo>
                      <a:pt x="42687" y="38480"/>
                      <a:pt x="48786" y="34430"/>
                      <a:pt x="48786" y="24303"/>
                    </a:cubicBezTo>
                    <a:cubicBezTo>
                      <a:pt x="48786" y="16202"/>
                      <a:pt x="42687" y="12152"/>
                      <a:pt x="32524" y="12152"/>
                    </a:cubicBezTo>
                    <a:lnTo>
                      <a:pt x="10164" y="12152"/>
                    </a:lnTo>
                    <a:lnTo>
                      <a:pt x="10164" y="38480"/>
                    </a:lnTo>
                    <a:lnTo>
                      <a:pt x="34557" y="3848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4" name="Google Shape;804;p28"/>
              <p:cNvSpPr/>
              <p:nvPr/>
            </p:nvSpPr>
            <p:spPr>
              <a:xfrm>
                <a:off x="5275324" y="1634733"/>
                <a:ext cx="73178" cy="81010"/>
              </a:xfrm>
              <a:custGeom>
                <a:avLst/>
                <a:gdLst/>
                <a:ahLst/>
                <a:cxnLst/>
                <a:rect l="l" t="t" r="r" b="b"/>
                <a:pathLst>
                  <a:path w="73178" h="81010" extrusionOk="0">
                    <a:moveTo>
                      <a:pt x="58949" y="0"/>
                    </a:moveTo>
                    <a:lnTo>
                      <a:pt x="73178" y="0"/>
                    </a:lnTo>
                    <a:lnTo>
                      <a:pt x="42687" y="48606"/>
                    </a:lnTo>
                    <a:lnTo>
                      <a:pt x="42687" y="81011"/>
                    </a:lnTo>
                    <a:lnTo>
                      <a:pt x="30491" y="81011"/>
                    </a:lnTo>
                    <a:lnTo>
                      <a:pt x="30491" y="48606"/>
                    </a:lnTo>
                    <a:lnTo>
                      <a:pt x="0" y="0"/>
                    </a:lnTo>
                    <a:lnTo>
                      <a:pt x="14229" y="0"/>
                    </a:lnTo>
                    <a:lnTo>
                      <a:pt x="24393" y="16202"/>
                    </a:lnTo>
                    <a:cubicBezTo>
                      <a:pt x="24393" y="18227"/>
                      <a:pt x="26426" y="20253"/>
                      <a:pt x="30491" y="26328"/>
                    </a:cubicBezTo>
                    <a:cubicBezTo>
                      <a:pt x="32524" y="30379"/>
                      <a:pt x="34557" y="34430"/>
                      <a:pt x="36589" y="36455"/>
                    </a:cubicBezTo>
                    <a:cubicBezTo>
                      <a:pt x="40655" y="28354"/>
                      <a:pt x="44720" y="22278"/>
                      <a:pt x="48786" y="16202"/>
                    </a:cubicBezTo>
                    <a:lnTo>
                      <a:pt x="58949"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pic>
        <p:nvPicPr>
          <p:cNvPr id="805" name="Google Shape;805;p28"/>
          <p:cNvPicPr preferRelativeResize="0"/>
          <p:nvPr/>
        </p:nvPicPr>
        <p:blipFill rotWithShape="1">
          <a:blip r:embed="rId3">
            <a:alphaModFix/>
          </a:blip>
          <a:srcRect/>
          <a:stretch/>
        </p:blipFill>
        <p:spPr>
          <a:xfrm>
            <a:off x="6291307" y="4162615"/>
            <a:ext cx="365760" cy="365760"/>
          </a:xfrm>
          <a:prstGeom prst="rect">
            <a:avLst/>
          </a:prstGeom>
          <a:noFill/>
          <a:ln>
            <a:noFill/>
          </a:ln>
        </p:spPr>
      </p:pic>
      <p:pic>
        <p:nvPicPr>
          <p:cNvPr id="806" name="Google Shape;806;p28"/>
          <p:cNvPicPr preferRelativeResize="0"/>
          <p:nvPr/>
        </p:nvPicPr>
        <p:blipFill rotWithShape="1">
          <a:blip r:embed="rId4">
            <a:alphaModFix/>
          </a:blip>
          <a:srcRect/>
          <a:stretch/>
        </p:blipFill>
        <p:spPr>
          <a:xfrm>
            <a:off x="8610600" y="1008621"/>
            <a:ext cx="365760" cy="365760"/>
          </a:xfrm>
          <a:prstGeom prst="rect">
            <a:avLst/>
          </a:prstGeom>
          <a:noFill/>
          <a:ln>
            <a:noFill/>
          </a:ln>
        </p:spPr>
      </p:pic>
      <p:pic>
        <p:nvPicPr>
          <p:cNvPr id="807" name="Google Shape;807;p28"/>
          <p:cNvPicPr preferRelativeResize="0"/>
          <p:nvPr/>
        </p:nvPicPr>
        <p:blipFill rotWithShape="1">
          <a:blip r:embed="rId5">
            <a:alphaModFix/>
          </a:blip>
          <a:srcRect/>
          <a:stretch/>
        </p:blipFill>
        <p:spPr>
          <a:xfrm>
            <a:off x="7407361" y="2669575"/>
            <a:ext cx="365760" cy="36576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35"/>
          <p:cNvSpPr txBox="1">
            <a:spLocks noGrp="1"/>
          </p:cNvSpPr>
          <p:nvPr>
            <p:ph type="sldNum" idx="12"/>
          </p:nvPr>
        </p:nvSpPr>
        <p:spPr>
          <a:xfrm>
            <a:off x="7932935" y="4622006"/>
            <a:ext cx="791965" cy="273844"/>
          </a:xfrm>
          <a:prstGeom prst="rect">
            <a:avLst/>
          </a:prstGeom>
          <a:noFill/>
          <a:ln>
            <a:noFill/>
          </a:ln>
        </p:spPr>
        <p:txBody>
          <a:bodyPr spcFirstLastPara="1" wrap="square" lIns="0" tIns="45700" rIns="0" bIns="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
        <p:nvSpPr>
          <p:cNvPr id="858" name="Google Shape;858;p35"/>
          <p:cNvSpPr txBox="1"/>
          <p:nvPr/>
        </p:nvSpPr>
        <p:spPr>
          <a:xfrm>
            <a:off x="419100" y="590293"/>
            <a:ext cx="6259018" cy="837887"/>
          </a:xfrm>
          <a:prstGeom prst="rect">
            <a:avLst/>
          </a:prstGeom>
          <a:noFill/>
          <a:ln>
            <a:noFill/>
          </a:ln>
        </p:spPr>
        <p:txBody>
          <a:bodyPr spcFirstLastPara="1" wrap="square" lIns="0" tIns="45700" rIns="45700" bIns="45700" anchor="t" anchorCtr="0">
            <a:normAutofit/>
          </a:bodyPr>
          <a:lstStyle/>
          <a:p>
            <a:pPr marL="0" marR="0" lvl="0" indent="0" algn="l" rtl="0">
              <a:lnSpc>
                <a:spcPct val="100000"/>
              </a:lnSpc>
              <a:spcBef>
                <a:spcPts val="0"/>
              </a:spcBef>
              <a:spcAft>
                <a:spcPts val="0"/>
              </a:spcAft>
              <a:buClr>
                <a:schemeClr val="dk2"/>
              </a:buClr>
              <a:buSzPts val="2700"/>
              <a:buFont typeface="Century Gothic"/>
              <a:buNone/>
            </a:pPr>
            <a:r>
              <a:rPr lang="en-US" sz="1800" b="0" i="0" u="none" strike="noStrike" cap="none">
                <a:solidFill>
                  <a:schemeClr val="dk1"/>
                </a:solidFill>
                <a:latin typeface="Arial"/>
                <a:ea typeface="Arial"/>
                <a:cs typeface="Arial"/>
                <a:sym typeface="Arial"/>
              </a:rPr>
              <a:t>Case Study: Delivering </a:t>
            </a:r>
            <a:r>
              <a:rPr lang="en-US" sz="1800" b="0" i="0" u="none" strike="noStrike" cap="none">
                <a:solidFill>
                  <a:schemeClr val="accent1"/>
                </a:solidFill>
                <a:latin typeface="Arial"/>
                <a:ea typeface="Arial"/>
                <a:cs typeface="Arial"/>
                <a:sym typeface="Arial"/>
              </a:rPr>
              <a:t>12:1 ROI</a:t>
            </a:r>
            <a:br>
              <a:rPr lang="en-US" sz="1800" b="0" i="0" u="none" strike="noStrike" cap="none">
                <a:solidFill>
                  <a:schemeClr val="accent1"/>
                </a:solidFill>
                <a:latin typeface="Arial"/>
                <a:ea typeface="Arial"/>
                <a:cs typeface="Arial"/>
                <a:sym typeface="Arial"/>
              </a:rPr>
            </a:br>
            <a:r>
              <a:rPr lang="en-US" sz="1800" b="0" i="0" u="none" strike="noStrike" cap="none">
                <a:solidFill>
                  <a:schemeClr val="dk1"/>
                </a:solidFill>
                <a:latin typeface="Arial"/>
                <a:ea typeface="Arial"/>
                <a:cs typeface="Arial"/>
                <a:sym typeface="Arial"/>
              </a:rPr>
              <a:t>for a Leading Neurological Movement Disorder Therapy </a:t>
            </a:r>
            <a:endParaRPr sz="1800" b="1" i="0" u="none" strike="noStrike" cap="none">
              <a:solidFill>
                <a:schemeClr val="dk1"/>
              </a:solidFill>
              <a:latin typeface="Arial"/>
              <a:ea typeface="Arial"/>
              <a:cs typeface="Arial"/>
              <a:sym typeface="Arial"/>
            </a:endParaRPr>
          </a:p>
        </p:txBody>
      </p:sp>
      <p:cxnSp>
        <p:nvCxnSpPr>
          <p:cNvPr id="859" name="Google Shape;859;p35"/>
          <p:cNvCxnSpPr/>
          <p:nvPr/>
        </p:nvCxnSpPr>
        <p:spPr>
          <a:xfrm rot="10800000">
            <a:off x="419101" y="517398"/>
            <a:ext cx="466344" cy="0"/>
          </a:xfrm>
          <a:prstGeom prst="straightConnector1">
            <a:avLst/>
          </a:prstGeom>
          <a:noFill/>
          <a:ln w="38100" cap="rnd" cmpd="sng">
            <a:solidFill>
              <a:schemeClr val="accent1"/>
            </a:solidFill>
            <a:prstDash val="solid"/>
            <a:round/>
            <a:headEnd type="none" w="sm" len="sm"/>
            <a:tailEnd type="none" w="sm" len="sm"/>
          </a:ln>
        </p:spPr>
      </p:cxnSp>
      <p:sp>
        <p:nvSpPr>
          <p:cNvPr id="860" name="Google Shape;860;p35"/>
          <p:cNvSpPr/>
          <p:nvPr/>
        </p:nvSpPr>
        <p:spPr>
          <a:xfrm>
            <a:off x="6227064" y="2773170"/>
            <a:ext cx="1950070" cy="1107955"/>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100" b="0" i="0" u="none" strike="noStrike" cap="none">
                <a:solidFill>
                  <a:schemeClr val="dk1"/>
                </a:solidFill>
                <a:latin typeface="Arial"/>
                <a:ea typeface="Arial"/>
                <a:cs typeface="Arial"/>
                <a:sym typeface="Arial"/>
              </a:rPr>
              <a:t>A 10% script lift leading to an incremental 130 new-to-brand starts in five months, delivering nearly $900,000 in incremental lifetime patient value - a 12:1 ROI.</a:t>
            </a:r>
            <a:endParaRPr sz="1200" b="0" i="0" u="none" strike="noStrike" cap="none">
              <a:solidFill>
                <a:srgbClr val="000000"/>
              </a:solidFill>
              <a:latin typeface="Arial"/>
              <a:ea typeface="Arial"/>
              <a:cs typeface="Arial"/>
              <a:sym typeface="Arial"/>
            </a:endParaRPr>
          </a:p>
        </p:txBody>
      </p:sp>
      <p:sp>
        <p:nvSpPr>
          <p:cNvPr id="861" name="Google Shape;861;p35"/>
          <p:cNvSpPr/>
          <p:nvPr/>
        </p:nvSpPr>
        <p:spPr>
          <a:xfrm>
            <a:off x="425103" y="2773170"/>
            <a:ext cx="2181157" cy="1107955"/>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100" b="0" i="0" u="none" strike="noStrike" cap="none">
                <a:solidFill>
                  <a:schemeClr val="dk1"/>
                </a:solidFill>
                <a:latin typeface="Arial"/>
                <a:ea typeface="Arial"/>
                <a:cs typeface="Arial"/>
                <a:sym typeface="Arial"/>
              </a:rPr>
              <a:t>Increase brand awareness among HCPs treating tardive dyskinesia - particularly those writing competitive treatments and practicing in low-access priority office locations.</a:t>
            </a:r>
            <a:endParaRPr sz="1200" b="0" i="0" u="none" strike="noStrike" cap="none">
              <a:solidFill>
                <a:srgbClr val="000000"/>
              </a:solidFill>
              <a:latin typeface="Arial"/>
              <a:ea typeface="Arial"/>
              <a:cs typeface="Arial"/>
              <a:sym typeface="Arial"/>
            </a:endParaRPr>
          </a:p>
        </p:txBody>
      </p:sp>
      <p:sp>
        <p:nvSpPr>
          <p:cNvPr id="862" name="Google Shape;862;p35"/>
          <p:cNvSpPr/>
          <p:nvPr/>
        </p:nvSpPr>
        <p:spPr>
          <a:xfrm>
            <a:off x="3314700" y="2773170"/>
            <a:ext cx="1999938" cy="1107955"/>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Arial"/>
                <a:ea typeface="Arial"/>
                <a:cs typeface="Arial"/>
                <a:sym typeface="Arial"/>
              </a:rPr>
              <a:t>Swoop activated hard-to-reach professionals through connected TV (CTV), serving a :60 promotion to target HCP households through NPI-to-device matching.</a:t>
            </a:r>
            <a:endParaRPr sz="1100" b="0" i="0" u="none" strike="noStrike" cap="none">
              <a:solidFill>
                <a:srgbClr val="000000"/>
              </a:solidFill>
              <a:latin typeface="Arial"/>
              <a:ea typeface="Arial"/>
              <a:cs typeface="Arial"/>
              <a:sym typeface="Arial"/>
            </a:endParaRPr>
          </a:p>
        </p:txBody>
      </p:sp>
      <p:sp>
        <p:nvSpPr>
          <p:cNvPr id="863" name="Google Shape;863;p35"/>
          <p:cNvSpPr/>
          <p:nvPr/>
        </p:nvSpPr>
        <p:spPr>
          <a:xfrm>
            <a:off x="6227064" y="2450981"/>
            <a:ext cx="2037370" cy="307736"/>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The Outcome</a:t>
            </a:r>
            <a:endParaRPr sz="1400" b="0" i="0" u="none" strike="noStrike" cap="none">
              <a:solidFill>
                <a:srgbClr val="000000"/>
              </a:solidFill>
              <a:latin typeface="Arial"/>
              <a:ea typeface="Arial"/>
              <a:cs typeface="Arial"/>
              <a:sym typeface="Arial"/>
            </a:endParaRPr>
          </a:p>
        </p:txBody>
      </p:sp>
      <p:sp>
        <p:nvSpPr>
          <p:cNvPr id="864" name="Google Shape;864;p35"/>
          <p:cNvSpPr/>
          <p:nvPr/>
        </p:nvSpPr>
        <p:spPr>
          <a:xfrm>
            <a:off x="417608" y="2450981"/>
            <a:ext cx="2037369" cy="307736"/>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The Challenge</a:t>
            </a:r>
            <a:endParaRPr sz="1400" b="0" i="0" u="none" strike="noStrike" cap="none">
              <a:solidFill>
                <a:srgbClr val="000000"/>
              </a:solidFill>
              <a:latin typeface="Arial"/>
              <a:ea typeface="Arial"/>
              <a:cs typeface="Arial"/>
              <a:sym typeface="Arial"/>
            </a:endParaRPr>
          </a:p>
        </p:txBody>
      </p:sp>
      <p:sp>
        <p:nvSpPr>
          <p:cNvPr id="865" name="Google Shape;865;p35"/>
          <p:cNvSpPr/>
          <p:nvPr/>
        </p:nvSpPr>
        <p:spPr>
          <a:xfrm>
            <a:off x="3314700" y="2450981"/>
            <a:ext cx="2357254" cy="307736"/>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The Solution</a:t>
            </a:r>
            <a:endParaRPr sz="1400" b="0" i="0" u="none" strike="noStrike" cap="none">
              <a:solidFill>
                <a:srgbClr val="000000"/>
              </a:solidFill>
              <a:latin typeface="Arial"/>
              <a:ea typeface="Arial"/>
              <a:cs typeface="Arial"/>
              <a:sym typeface="Arial"/>
            </a:endParaRPr>
          </a:p>
        </p:txBody>
      </p:sp>
      <p:pic>
        <p:nvPicPr>
          <p:cNvPr id="866" name="Google Shape;866;p35"/>
          <p:cNvPicPr preferRelativeResize="0"/>
          <p:nvPr/>
        </p:nvPicPr>
        <p:blipFill rotWithShape="1">
          <a:blip r:embed="rId3">
            <a:alphaModFix/>
          </a:blip>
          <a:srcRect/>
          <a:stretch/>
        </p:blipFill>
        <p:spPr>
          <a:xfrm>
            <a:off x="403858" y="1980273"/>
            <a:ext cx="338328" cy="338328"/>
          </a:xfrm>
          <a:prstGeom prst="rect">
            <a:avLst/>
          </a:prstGeom>
          <a:noFill/>
          <a:ln>
            <a:noFill/>
          </a:ln>
        </p:spPr>
      </p:pic>
      <p:cxnSp>
        <p:nvCxnSpPr>
          <p:cNvPr id="867" name="Google Shape;867;p35"/>
          <p:cNvCxnSpPr>
            <a:endCxn id="868" idx="2"/>
          </p:cNvCxnSpPr>
          <p:nvPr/>
        </p:nvCxnSpPr>
        <p:spPr>
          <a:xfrm>
            <a:off x="-36" y="1662878"/>
            <a:ext cx="6227100" cy="0"/>
          </a:xfrm>
          <a:prstGeom prst="straightConnector1">
            <a:avLst/>
          </a:prstGeom>
          <a:noFill/>
          <a:ln w="9525" cap="flat" cmpd="sng">
            <a:solidFill>
              <a:schemeClr val="accent1"/>
            </a:solidFill>
            <a:prstDash val="solid"/>
            <a:round/>
            <a:headEnd type="none" w="sm" len="sm"/>
            <a:tailEnd type="none" w="sm" len="sm"/>
          </a:ln>
        </p:spPr>
      </p:cxnSp>
      <p:sp>
        <p:nvSpPr>
          <p:cNvPr id="869" name="Google Shape;869;p35"/>
          <p:cNvSpPr/>
          <p:nvPr/>
        </p:nvSpPr>
        <p:spPr>
          <a:xfrm>
            <a:off x="403858" y="1594298"/>
            <a:ext cx="137160" cy="137160"/>
          </a:xfrm>
          <a:prstGeom prst="ellipse">
            <a:avLst/>
          </a:prstGeom>
          <a:solidFill>
            <a:schemeClr val="accent1"/>
          </a:solidFill>
          <a:ln>
            <a:noFill/>
          </a:ln>
        </p:spPr>
        <p:txBody>
          <a:bodyPr spcFirstLastPara="1" wrap="square" lIns="0"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70" name="Google Shape;870;p35"/>
          <p:cNvSpPr/>
          <p:nvPr/>
        </p:nvSpPr>
        <p:spPr>
          <a:xfrm>
            <a:off x="3315461" y="1594298"/>
            <a:ext cx="137160" cy="13716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68" name="Google Shape;868;p35"/>
          <p:cNvSpPr/>
          <p:nvPr/>
        </p:nvSpPr>
        <p:spPr>
          <a:xfrm>
            <a:off x="6227064" y="1594298"/>
            <a:ext cx="137160" cy="13716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871" name="Google Shape;871;p35"/>
          <p:cNvPicPr preferRelativeResize="0"/>
          <p:nvPr/>
        </p:nvPicPr>
        <p:blipFill rotWithShape="1">
          <a:blip r:embed="rId4">
            <a:alphaModFix/>
          </a:blip>
          <a:srcRect/>
          <a:stretch/>
        </p:blipFill>
        <p:spPr>
          <a:xfrm>
            <a:off x="6227064" y="1980273"/>
            <a:ext cx="338328" cy="338328"/>
          </a:xfrm>
          <a:prstGeom prst="rect">
            <a:avLst/>
          </a:prstGeom>
          <a:noFill/>
          <a:ln>
            <a:noFill/>
          </a:ln>
        </p:spPr>
      </p:pic>
      <p:sp>
        <p:nvSpPr>
          <p:cNvPr id="872" name="Google Shape;872;p35"/>
          <p:cNvSpPr/>
          <p:nvPr/>
        </p:nvSpPr>
        <p:spPr>
          <a:xfrm>
            <a:off x="3314700" y="1980273"/>
            <a:ext cx="338136" cy="338328"/>
          </a:xfrm>
          <a:custGeom>
            <a:avLst/>
            <a:gdLst/>
            <a:ahLst/>
            <a:cxnLst/>
            <a:rect l="l" t="t" r="r" b="b"/>
            <a:pathLst>
              <a:path w="197549" h="197661" extrusionOk="0">
                <a:moveTo>
                  <a:pt x="113675" y="153534"/>
                </a:moveTo>
                <a:cubicBezTo>
                  <a:pt x="102665" y="142523"/>
                  <a:pt x="102667" y="124671"/>
                  <a:pt x="113679" y="113662"/>
                </a:cubicBezTo>
                <a:cubicBezTo>
                  <a:pt x="124691" y="102653"/>
                  <a:pt x="142542" y="102654"/>
                  <a:pt x="153551" y="113665"/>
                </a:cubicBezTo>
                <a:cubicBezTo>
                  <a:pt x="156293" y="116409"/>
                  <a:pt x="158440" y="119686"/>
                  <a:pt x="159857" y="123296"/>
                </a:cubicBezTo>
                <a:cubicBezTo>
                  <a:pt x="161278" y="126921"/>
                  <a:pt x="165369" y="128705"/>
                  <a:pt x="168993" y="127284"/>
                </a:cubicBezTo>
                <a:cubicBezTo>
                  <a:pt x="169895" y="126931"/>
                  <a:pt x="170716" y="126394"/>
                  <a:pt x="171402" y="125707"/>
                </a:cubicBezTo>
                <a:lnTo>
                  <a:pt x="193422" y="103702"/>
                </a:lnTo>
                <a:cubicBezTo>
                  <a:pt x="198925" y="98197"/>
                  <a:pt x="198925" y="89273"/>
                  <a:pt x="193422" y="83768"/>
                </a:cubicBezTo>
                <a:lnTo>
                  <a:pt x="170867" y="61213"/>
                </a:lnTo>
                <a:cubicBezTo>
                  <a:pt x="185908" y="57188"/>
                  <a:pt x="194840" y="41731"/>
                  <a:pt x="190815" y="26690"/>
                </a:cubicBezTo>
                <a:cubicBezTo>
                  <a:pt x="186789" y="11648"/>
                  <a:pt x="171333" y="2717"/>
                  <a:pt x="156292" y="6742"/>
                </a:cubicBezTo>
                <a:cubicBezTo>
                  <a:pt x="146554" y="9347"/>
                  <a:pt x="138948" y="16953"/>
                  <a:pt x="136343" y="26690"/>
                </a:cubicBezTo>
                <a:lnTo>
                  <a:pt x="113788" y="4134"/>
                </a:lnTo>
                <a:cubicBezTo>
                  <a:pt x="108286" y="-1374"/>
                  <a:pt x="99360" y="-1379"/>
                  <a:pt x="93852" y="4123"/>
                </a:cubicBezTo>
                <a:cubicBezTo>
                  <a:pt x="93848" y="4127"/>
                  <a:pt x="93845" y="4131"/>
                  <a:pt x="93841" y="4134"/>
                </a:cubicBezTo>
                <a:lnTo>
                  <a:pt x="73414" y="24561"/>
                </a:lnTo>
                <a:cubicBezTo>
                  <a:pt x="70657" y="27310"/>
                  <a:pt x="70651" y="31772"/>
                  <a:pt x="73399" y="34529"/>
                </a:cubicBezTo>
                <a:cubicBezTo>
                  <a:pt x="73734" y="34866"/>
                  <a:pt x="74103" y="35168"/>
                  <a:pt x="74500" y="35430"/>
                </a:cubicBezTo>
                <a:cubicBezTo>
                  <a:pt x="76081" y="36479"/>
                  <a:pt x="77554" y="37682"/>
                  <a:pt x="78898" y="39025"/>
                </a:cubicBezTo>
                <a:cubicBezTo>
                  <a:pt x="89902" y="50041"/>
                  <a:pt x="89891" y="67894"/>
                  <a:pt x="78874" y="78896"/>
                </a:cubicBezTo>
                <a:cubicBezTo>
                  <a:pt x="67856" y="89901"/>
                  <a:pt x="50005" y="89889"/>
                  <a:pt x="39001" y="78873"/>
                </a:cubicBezTo>
                <a:cubicBezTo>
                  <a:pt x="37670" y="77540"/>
                  <a:pt x="36476" y="76077"/>
                  <a:pt x="35437" y="74507"/>
                </a:cubicBezTo>
                <a:cubicBezTo>
                  <a:pt x="33293" y="71257"/>
                  <a:pt x="28921" y="70362"/>
                  <a:pt x="25672" y="72506"/>
                </a:cubicBezTo>
                <a:cubicBezTo>
                  <a:pt x="25274" y="72769"/>
                  <a:pt x="24905" y="73070"/>
                  <a:pt x="24568" y="73407"/>
                </a:cubicBezTo>
                <a:lnTo>
                  <a:pt x="4127" y="93848"/>
                </a:lnTo>
                <a:cubicBezTo>
                  <a:pt x="-1376" y="99353"/>
                  <a:pt x="-1376" y="108276"/>
                  <a:pt x="4127" y="113781"/>
                </a:cubicBezTo>
                <a:lnTo>
                  <a:pt x="83874" y="193528"/>
                </a:lnTo>
                <a:cubicBezTo>
                  <a:pt x="89376" y="199035"/>
                  <a:pt x="98302" y="199041"/>
                  <a:pt x="103810" y="193539"/>
                </a:cubicBezTo>
                <a:cubicBezTo>
                  <a:pt x="103814" y="193535"/>
                  <a:pt x="103817" y="193532"/>
                  <a:pt x="103821" y="193528"/>
                </a:cubicBezTo>
                <a:lnTo>
                  <a:pt x="125827" y="171508"/>
                </a:lnTo>
                <a:cubicBezTo>
                  <a:pt x="128579" y="168755"/>
                  <a:pt x="128579" y="164292"/>
                  <a:pt x="125825" y="161540"/>
                </a:cubicBezTo>
                <a:cubicBezTo>
                  <a:pt x="125140" y="160854"/>
                  <a:pt x="124320" y="160317"/>
                  <a:pt x="123416" y="159963"/>
                </a:cubicBezTo>
                <a:cubicBezTo>
                  <a:pt x="119751" y="158535"/>
                  <a:pt x="116430" y="156343"/>
                  <a:pt x="113675" y="153534"/>
                </a:cubicBezTo>
                <a:close/>
              </a:path>
            </a:pathLst>
          </a:custGeom>
          <a:noFill/>
          <a:ln w="222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pic>
        <p:nvPicPr>
          <p:cNvPr id="739" name="Google Shape;739;p27"/>
          <p:cNvPicPr preferRelativeResize="0"/>
          <p:nvPr/>
        </p:nvPicPr>
        <p:blipFill rotWithShape="1">
          <a:blip r:embed="rId3">
            <a:alphaModFix/>
          </a:blip>
          <a:srcRect/>
          <a:stretch/>
        </p:blipFill>
        <p:spPr>
          <a:xfrm>
            <a:off x="0" y="1"/>
            <a:ext cx="9144000" cy="5143500"/>
          </a:xfrm>
          <a:prstGeom prst="rect">
            <a:avLst/>
          </a:prstGeom>
          <a:noFill/>
          <a:ln>
            <a:noFill/>
          </a:ln>
        </p:spPr>
      </p:pic>
      <p:sp>
        <p:nvSpPr>
          <p:cNvPr id="740" name="Google Shape;740;p27"/>
          <p:cNvSpPr/>
          <p:nvPr/>
        </p:nvSpPr>
        <p:spPr>
          <a:xfrm>
            <a:off x="0" y="0"/>
            <a:ext cx="9144000" cy="5143500"/>
          </a:xfrm>
          <a:prstGeom prst="rect">
            <a:avLst/>
          </a:prstGeom>
          <a:gradFill>
            <a:gsLst>
              <a:gs pos="0">
                <a:srgbClr val="000000">
                  <a:alpha val="49411"/>
                </a:srgbClr>
              </a:gs>
              <a:gs pos="100000">
                <a:srgbClr val="000000">
                  <a:alpha val="30980"/>
                </a:srgbClr>
              </a:gs>
            </a:gsLst>
            <a:lin ang="189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41" name="Google Shape;741;p27"/>
          <p:cNvSpPr txBox="1"/>
          <p:nvPr/>
        </p:nvSpPr>
        <p:spPr>
          <a:xfrm>
            <a:off x="508673" y="2131332"/>
            <a:ext cx="2698594" cy="1089489"/>
          </a:xfrm>
          <a:prstGeom prst="rect">
            <a:avLst/>
          </a:prstGeom>
          <a:noFill/>
          <a:ln>
            <a:noFill/>
          </a:ln>
        </p:spPr>
        <p:txBody>
          <a:bodyPr spcFirstLastPara="1" wrap="square" lIns="182875" tIns="45700" rIns="91425" bIns="45700" anchor="b" anchorCtr="0">
            <a:spAutoFit/>
          </a:bodyPr>
          <a:lstStyle/>
          <a:p>
            <a:pPr marL="0" marR="0" lvl="0" indent="0" algn="l" rtl="0">
              <a:lnSpc>
                <a:spcPct val="90000"/>
              </a:lnSpc>
              <a:spcBef>
                <a:spcPts val="0"/>
              </a:spcBef>
              <a:spcAft>
                <a:spcPts val="0"/>
              </a:spcAft>
              <a:buClr>
                <a:srgbClr val="000000"/>
              </a:buClr>
              <a:buSzPts val="3200"/>
              <a:buFont typeface="Arial"/>
              <a:buNone/>
            </a:pPr>
            <a:r>
              <a:rPr lang="en-US" sz="3200" b="1" i="0" u="none" strike="noStrike" cap="none">
                <a:solidFill>
                  <a:schemeClr val="lt1"/>
                </a:solidFill>
                <a:latin typeface="Arial"/>
                <a:ea typeface="Arial"/>
                <a:cs typeface="Arial"/>
                <a:sym typeface="Arial"/>
              </a:rPr>
              <a:t>6,000+ </a:t>
            </a:r>
            <a:r>
              <a:rPr lang="en-US" sz="2000" b="1" i="0" u="none" strike="noStrike" cap="none">
                <a:solidFill>
                  <a:schemeClr val="lt1"/>
                </a:solidFill>
                <a:latin typeface="Arial"/>
                <a:ea typeface="Arial"/>
                <a:cs typeface="Arial"/>
                <a:sym typeface="Arial"/>
              </a:rPr>
              <a:t>Exclusive Segments</a:t>
            </a:r>
            <a:endParaRPr sz="2400" b="1" i="0" u="none" strike="noStrike" cap="none">
              <a:solidFill>
                <a:schemeClr val="lt1"/>
              </a:solidFill>
              <a:latin typeface="Arial"/>
              <a:ea typeface="Arial"/>
              <a:cs typeface="Arial"/>
              <a:sym typeface="Arial"/>
            </a:endParaRPr>
          </a:p>
        </p:txBody>
      </p:sp>
      <p:grpSp>
        <p:nvGrpSpPr>
          <p:cNvPr id="742" name="Google Shape;742;p27"/>
          <p:cNvGrpSpPr/>
          <p:nvPr/>
        </p:nvGrpSpPr>
        <p:grpSpPr>
          <a:xfrm>
            <a:off x="495300" y="1526583"/>
            <a:ext cx="5550311" cy="1695558"/>
            <a:chOff x="495300" y="1595214"/>
            <a:chExt cx="5550311" cy="1867151"/>
          </a:xfrm>
        </p:grpSpPr>
        <p:cxnSp>
          <p:nvCxnSpPr>
            <p:cNvPr id="743" name="Google Shape;743;p27"/>
            <p:cNvCxnSpPr/>
            <p:nvPr/>
          </p:nvCxnSpPr>
          <p:spPr>
            <a:xfrm>
              <a:off x="2997012" y="1596534"/>
              <a:ext cx="0" cy="1865831"/>
            </a:xfrm>
            <a:prstGeom prst="straightConnector1">
              <a:avLst/>
            </a:prstGeom>
            <a:noFill/>
            <a:ln w="9525" cap="flat" cmpd="sng">
              <a:solidFill>
                <a:schemeClr val="accent1"/>
              </a:solidFill>
              <a:prstDash val="solid"/>
              <a:round/>
              <a:headEnd type="none" w="sm" len="sm"/>
              <a:tailEnd type="none" w="sm" len="sm"/>
            </a:ln>
          </p:spPr>
        </p:cxnSp>
        <p:cxnSp>
          <p:nvCxnSpPr>
            <p:cNvPr id="744" name="Google Shape;744;p27"/>
            <p:cNvCxnSpPr/>
            <p:nvPr/>
          </p:nvCxnSpPr>
          <p:spPr>
            <a:xfrm>
              <a:off x="6045611" y="1596534"/>
              <a:ext cx="0" cy="1865831"/>
            </a:xfrm>
            <a:prstGeom prst="straightConnector1">
              <a:avLst/>
            </a:prstGeom>
            <a:noFill/>
            <a:ln w="9525" cap="flat" cmpd="sng">
              <a:solidFill>
                <a:schemeClr val="accent1"/>
              </a:solidFill>
              <a:prstDash val="solid"/>
              <a:round/>
              <a:headEnd type="none" w="sm" len="sm"/>
              <a:tailEnd type="none" w="sm" len="sm"/>
            </a:ln>
          </p:spPr>
        </p:cxnSp>
        <p:cxnSp>
          <p:nvCxnSpPr>
            <p:cNvPr id="745" name="Google Shape;745;p27"/>
            <p:cNvCxnSpPr/>
            <p:nvPr/>
          </p:nvCxnSpPr>
          <p:spPr>
            <a:xfrm>
              <a:off x="495300" y="1595214"/>
              <a:ext cx="0" cy="1865831"/>
            </a:xfrm>
            <a:prstGeom prst="straightConnector1">
              <a:avLst/>
            </a:prstGeom>
            <a:noFill/>
            <a:ln w="9525" cap="flat" cmpd="sng">
              <a:solidFill>
                <a:schemeClr val="accent1"/>
              </a:solidFill>
              <a:prstDash val="solid"/>
              <a:round/>
              <a:headEnd type="none" w="sm" len="sm"/>
              <a:tailEnd type="none" w="sm" len="sm"/>
            </a:ln>
          </p:spPr>
        </p:cxnSp>
      </p:grpSp>
      <p:sp>
        <p:nvSpPr>
          <p:cNvPr id="746" name="Google Shape;746;p27"/>
          <p:cNvSpPr txBox="1"/>
          <p:nvPr/>
        </p:nvSpPr>
        <p:spPr>
          <a:xfrm>
            <a:off x="2999794" y="2131292"/>
            <a:ext cx="2680335" cy="1089529"/>
          </a:xfrm>
          <a:prstGeom prst="rect">
            <a:avLst/>
          </a:prstGeom>
          <a:noFill/>
          <a:ln>
            <a:noFill/>
          </a:ln>
        </p:spPr>
        <p:txBody>
          <a:bodyPr spcFirstLastPara="1" wrap="square" lIns="182875" tIns="45700" rIns="91425" bIns="45700" anchor="b" anchorCtr="0">
            <a:spAutoFit/>
          </a:bodyPr>
          <a:lstStyle/>
          <a:p>
            <a:pPr marL="0" marR="0" lvl="0" indent="0" algn="l" rtl="0">
              <a:lnSpc>
                <a:spcPct val="90000"/>
              </a:lnSpc>
              <a:spcBef>
                <a:spcPts val="0"/>
              </a:spcBef>
              <a:spcAft>
                <a:spcPts val="0"/>
              </a:spcAft>
              <a:buClr>
                <a:srgbClr val="000000"/>
              </a:buClr>
              <a:buSzPts val="3200"/>
              <a:buFont typeface="Arial"/>
              <a:buNone/>
            </a:pPr>
            <a:r>
              <a:rPr lang="en-US" sz="3200" b="1" i="0" u="none" strike="noStrike" cap="none">
                <a:solidFill>
                  <a:schemeClr val="lt1"/>
                </a:solidFill>
                <a:latin typeface="Arial"/>
                <a:ea typeface="Arial"/>
                <a:cs typeface="Arial"/>
                <a:sym typeface="Arial"/>
              </a:rPr>
              <a:t>42 of Top 50 </a:t>
            </a:r>
            <a:r>
              <a:rPr lang="en-US" sz="2000" b="1" i="0" u="none" strike="noStrike" cap="none">
                <a:solidFill>
                  <a:schemeClr val="lt1"/>
                </a:solidFill>
                <a:latin typeface="Arial"/>
                <a:ea typeface="Arial"/>
                <a:cs typeface="Arial"/>
                <a:sym typeface="Arial"/>
              </a:rPr>
              <a:t>Pharma</a:t>
            </a:r>
            <a:br>
              <a:rPr lang="en-US" sz="2000" b="1" i="0" u="none" strike="noStrike" cap="none">
                <a:solidFill>
                  <a:schemeClr val="lt1"/>
                </a:solidFill>
                <a:latin typeface="Arial"/>
                <a:ea typeface="Arial"/>
                <a:cs typeface="Arial"/>
                <a:sym typeface="Arial"/>
              </a:rPr>
            </a:br>
            <a:r>
              <a:rPr lang="en-US" sz="2000" b="1" i="0" u="none" strike="noStrike" cap="none">
                <a:solidFill>
                  <a:schemeClr val="lt1"/>
                </a:solidFill>
                <a:latin typeface="Arial"/>
                <a:ea typeface="Arial"/>
                <a:cs typeface="Arial"/>
                <a:sym typeface="Arial"/>
              </a:rPr>
              <a:t>Brands</a:t>
            </a:r>
            <a:endParaRPr sz="2400" b="1" i="0" u="none" strike="noStrike" cap="none">
              <a:solidFill>
                <a:schemeClr val="lt1"/>
              </a:solidFill>
              <a:latin typeface="Arial"/>
              <a:ea typeface="Arial"/>
              <a:cs typeface="Arial"/>
              <a:sym typeface="Arial"/>
            </a:endParaRPr>
          </a:p>
        </p:txBody>
      </p:sp>
      <p:sp>
        <p:nvSpPr>
          <p:cNvPr id="747" name="Google Shape;747;p27"/>
          <p:cNvSpPr txBox="1"/>
          <p:nvPr/>
        </p:nvSpPr>
        <p:spPr>
          <a:xfrm>
            <a:off x="6049574" y="2131292"/>
            <a:ext cx="2707927" cy="1089529"/>
          </a:xfrm>
          <a:prstGeom prst="rect">
            <a:avLst/>
          </a:prstGeom>
          <a:noFill/>
          <a:ln>
            <a:noFill/>
          </a:ln>
        </p:spPr>
        <p:txBody>
          <a:bodyPr spcFirstLastPara="1" wrap="square" lIns="182875" tIns="45700" rIns="91425" bIns="45700" anchor="b" anchorCtr="0">
            <a:spAutoFit/>
          </a:bodyPr>
          <a:lstStyle/>
          <a:p>
            <a:pPr marL="0" marR="0" lvl="0" indent="0" algn="l" rtl="0">
              <a:lnSpc>
                <a:spcPct val="90000"/>
              </a:lnSpc>
              <a:spcBef>
                <a:spcPts val="0"/>
              </a:spcBef>
              <a:spcAft>
                <a:spcPts val="0"/>
              </a:spcAft>
              <a:buClr>
                <a:srgbClr val="000000"/>
              </a:buClr>
              <a:buSzPts val="3200"/>
              <a:buFont typeface="Arial"/>
              <a:buNone/>
            </a:pPr>
            <a:r>
              <a:rPr lang="en-US" sz="3200" b="1" i="0" u="none" strike="noStrike" cap="none">
                <a:solidFill>
                  <a:schemeClr val="lt1"/>
                </a:solidFill>
                <a:latin typeface="Arial"/>
                <a:ea typeface="Arial"/>
                <a:cs typeface="Arial"/>
                <a:sym typeface="Arial"/>
              </a:rPr>
              <a:t>18 of Top 20 </a:t>
            </a:r>
            <a:r>
              <a:rPr lang="en-US" sz="2000" b="1" i="0" u="none" strike="noStrike" cap="none">
                <a:solidFill>
                  <a:schemeClr val="lt1"/>
                </a:solidFill>
                <a:latin typeface="Arial"/>
                <a:ea typeface="Arial"/>
                <a:cs typeface="Arial"/>
                <a:sym typeface="Arial"/>
              </a:rPr>
              <a:t>Healthcare Agencies</a:t>
            </a:r>
            <a:endParaRPr sz="2400" b="1" i="0" u="none" strike="noStrike" cap="none">
              <a:solidFill>
                <a:schemeClr val="lt1"/>
              </a:solidFill>
              <a:latin typeface="Arial"/>
              <a:ea typeface="Arial"/>
              <a:cs typeface="Arial"/>
              <a:sym typeface="Arial"/>
            </a:endParaRPr>
          </a:p>
        </p:txBody>
      </p:sp>
      <p:sp>
        <p:nvSpPr>
          <p:cNvPr id="748" name="Google Shape;748;p27"/>
          <p:cNvSpPr txBox="1"/>
          <p:nvPr/>
        </p:nvSpPr>
        <p:spPr>
          <a:xfrm>
            <a:off x="440056" y="590294"/>
            <a:ext cx="6726864" cy="523180"/>
          </a:xfrm>
          <a:prstGeom prst="rect">
            <a:avLst/>
          </a:prstGeom>
          <a:noFill/>
          <a:ln>
            <a:noFill/>
          </a:ln>
        </p:spPr>
        <p:txBody>
          <a:bodyPr spcFirstLastPara="1" wrap="square" lIns="0" tIns="45700" rIns="45700" bIns="45700" anchor="t" anchorCtr="0">
            <a:spAutoFit/>
          </a:bodyPr>
          <a:lstStyle/>
          <a:p>
            <a:pPr marL="0" marR="0" lvl="0" indent="0" algn="l" rtl="0">
              <a:lnSpc>
                <a:spcPct val="100000"/>
              </a:lnSpc>
              <a:spcBef>
                <a:spcPts val="0"/>
              </a:spcBef>
              <a:spcAft>
                <a:spcPts val="0"/>
              </a:spcAft>
              <a:buClr>
                <a:schemeClr val="dk2"/>
              </a:buClr>
              <a:buSzPts val="2700"/>
              <a:buFont typeface="Century Gothic"/>
              <a:buNone/>
            </a:pPr>
            <a:r>
              <a:rPr lang="en-US" sz="2800" b="0" i="0" u="none" strike="noStrike" cap="none">
                <a:solidFill>
                  <a:schemeClr val="lt1"/>
                </a:solidFill>
                <a:latin typeface="Arial"/>
                <a:ea typeface="Arial"/>
                <a:cs typeface="Arial"/>
                <a:sym typeface="Arial"/>
              </a:rPr>
              <a:t>Our Industry Footprint</a:t>
            </a:r>
            <a:endParaRPr sz="1400" b="0" i="0" u="none" strike="noStrike" cap="none">
              <a:solidFill>
                <a:srgbClr val="000000"/>
              </a:solidFill>
              <a:latin typeface="Arial"/>
              <a:ea typeface="Arial"/>
              <a:cs typeface="Arial"/>
              <a:sym typeface="Arial"/>
            </a:endParaRPr>
          </a:p>
        </p:txBody>
      </p:sp>
      <p:cxnSp>
        <p:nvCxnSpPr>
          <p:cNvPr id="749" name="Google Shape;749;p27"/>
          <p:cNvCxnSpPr/>
          <p:nvPr/>
        </p:nvCxnSpPr>
        <p:spPr>
          <a:xfrm rot="10800000">
            <a:off x="440057" y="517398"/>
            <a:ext cx="466344" cy="0"/>
          </a:xfrm>
          <a:prstGeom prst="straightConnector1">
            <a:avLst/>
          </a:prstGeom>
          <a:noFill/>
          <a:ln w="38100" cap="rnd" cmpd="sng">
            <a:solidFill>
              <a:schemeClr val="accent1"/>
            </a:solidFill>
            <a:prstDash val="solid"/>
            <a:round/>
            <a:headEnd type="none" w="sm" len="sm"/>
            <a:tailEnd type="none" w="sm" len="sm"/>
          </a:ln>
        </p:spPr>
      </p:cxnSp>
      <p:sp>
        <p:nvSpPr>
          <p:cNvPr id="750" name="Google Shape;750;p27"/>
          <p:cNvSpPr txBox="1">
            <a:spLocks noGrp="1"/>
          </p:cNvSpPr>
          <p:nvPr>
            <p:ph type="sldNum" idx="12"/>
          </p:nvPr>
        </p:nvSpPr>
        <p:spPr>
          <a:xfrm>
            <a:off x="7932935" y="4652648"/>
            <a:ext cx="791965" cy="273844"/>
          </a:xfrm>
          <a:prstGeom prst="rect">
            <a:avLst/>
          </a:prstGeom>
          <a:noFill/>
          <a:ln>
            <a:noFill/>
          </a:ln>
        </p:spPr>
        <p:txBody>
          <a:bodyPr spcFirstLastPara="1" wrap="square" lIns="0" tIns="45700" rIns="0" bIns="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solidFill>
                  <a:schemeClr val="lt1"/>
                </a:solidFill>
              </a:rPr>
              <a:t>9</a:t>
            </a:fld>
            <a:endParaRPr>
              <a:solidFill>
                <a:schemeClr val="lt1"/>
              </a:solidFill>
            </a:endParaRPr>
          </a:p>
        </p:txBody>
      </p:sp>
      <p:pic>
        <p:nvPicPr>
          <p:cNvPr id="751" name="Google Shape;751;p27"/>
          <p:cNvPicPr preferRelativeResize="0"/>
          <p:nvPr/>
        </p:nvPicPr>
        <p:blipFill rotWithShape="1">
          <a:blip r:embed="rId4">
            <a:alphaModFix/>
          </a:blip>
          <a:srcRect/>
          <a:stretch/>
        </p:blipFill>
        <p:spPr>
          <a:xfrm>
            <a:off x="419100" y="4680863"/>
            <a:ext cx="704088" cy="277573"/>
          </a:xfrm>
          <a:prstGeom prst="rect">
            <a:avLst/>
          </a:prstGeom>
          <a:noFill/>
          <a:ln>
            <a:noFill/>
          </a:ln>
        </p:spPr>
      </p:pic>
      <p:pic>
        <p:nvPicPr>
          <p:cNvPr id="752" name="Google Shape;752;p27"/>
          <p:cNvPicPr preferRelativeResize="0"/>
          <p:nvPr/>
        </p:nvPicPr>
        <p:blipFill rotWithShape="1">
          <a:blip r:embed="rId5">
            <a:alphaModFix/>
          </a:blip>
          <a:srcRect/>
          <a:stretch/>
        </p:blipFill>
        <p:spPr>
          <a:xfrm>
            <a:off x="685800" y="1695773"/>
            <a:ext cx="338328" cy="338328"/>
          </a:xfrm>
          <a:prstGeom prst="rect">
            <a:avLst/>
          </a:prstGeom>
          <a:noFill/>
          <a:ln>
            <a:noFill/>
          </a:ln>
        </p:spPr>
      </p:pic>
      <p:pic>
        <p:nvPicPr>
          <p:cNvPr id="753" name="Google Shape;753;p27"/>
          <p:cNvPicPr preferRelativeResize="0"/>
          <p:nvPr/>
        </p:nvPicPr>
        <p:blipFill rotWithShape="1">
          <a:blip r:embed="rId6">
            <a:alphaModFix/>
          </a:blip>
          <a:srcRect/>
          <a:stretch/>
        </p:blipFill>
        <p:spPr>
          <a:xfrm>
            <a:off x="3162300" y="1695773"/>
            <a:ext cx="338328" cy="338328"/>
          </a:xfrm>
          <a:prstGeom prst="rect">
            <a:avLst/>
          </a:prstGeom>
          <a:noFill/>
          <a:ln>
            <a:noFill/>
          </a:ln>
        </p:spPr>
      </p:pic>
      <p:pic>
        <p:nvPicPr>
          <p:cNvPr id="754" name="Google Shape;754;p27"/>
          <p:cNvPicPr preferRelativeResize="0"/>
          <p:nvPr/>
        </p:nvPicPr>
        <p:blipFill rotWithShape="1">
          <a:blip r:embed="rId7">
            <a:alphaModFix/>
          </a:blip>
          <a:srcRect/>
          <a:stretch/>
        </p:blipFill>
        <p:spPr>
          <a:xfrm>
            <a:off x="6248400" y="1695773"/>
            <a:ext cx="338328" cy="33832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IPM">
      <a:dk1>
        <a:srgbClr val="000000"/>
      </a:dk1>
      <a:lt1>
        <a:srgbClr val="FFFFFF"/>
      </a:lt1>
      <a:dk2>
        <a:srgbClr val="003870"/>
      </a:dk2>
      <a:lt2>
        <a:srgbClr val="CCCCCC"/>
      </a:lt2>
      <a:accent1>
        <a:srgbClr val="007FC7"/>
      </a:accent1>
      <a:accent2>
        <a:srgbClr val="A7A9AC"/>
      </a:accent2>
      <a:accent3>
        <a:srgbClr val="0066B3"/>
      </a:accent3>
      <a:accent4>
        <a:srgbClr val="12243B"/>
      </a:accent4>
      <a:accent5>
        <a:srgbClr val="003870"/>
      </a:accent5>
      <a:accent6>
        <a:srgbClr val="CCDB2F"/>
      </a:accent6>
      <a:hlink>
        <a:srgbClr val="0066B3"/>
      </a:hlink>
      <a:folHlink>
        <a:srgbClr val="0038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707</Words>
  <Application>Microsoft Office PowerPoint</Application>
  <PresentationFormat>On-screen Show (16:9)</PresentationFormat>
  <Paragraphs>119</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Century Gothic</vt:lpstr>
      <vt:lpstr>Arial</vt:lpstr>
      <vt:lpstr>Calibri</vt:lpstr>
      <vt:lpstr>Office Theme</vt:lpstr>
      <vt:lpstr>PowerPoint Presentation</vt:lpstr>
      <vt:lpstr>PowerPoint Presentation</vt:lpstr>
      <vt:lpstr>PowerPoint Presentation</vt:lpstr>
      <vt:lpstr>PowerPoint Presentation</vt:lpstr>
      <vt:lpstr>Ideal HCP Engagement </vt:lpstr>
      <vt:lpstr>Television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Shimberg</dc:creator>
  <cp:lastModifiedBy>Slifkin, Joshua</cp:lastModifiedBy>
  <cp:revision>3</cp:revision>
  <dcterms:created xsi:type="dcterms:W3CDTF">2017-11-19T15:35:36Z</dcterms:created>
  <dcterms:modified xsi:type="dcterms:W3CDTF">2023-03-13T13:53:46Z</dcterms:modified>
</cp:coreProperties>
</file>