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9" r:id="rId1"/>
  </p:sldMasterIdLst>
  <p:notesMasterIdLst>
    <p:notesMasterId r:id="rId11"/>
  </p:notesMasterIdLst>
  <p:sldIdLst>
    <p:sldId id="368" r:id="rId2"/>
    <p:sldId id="369" r:id="rId3"/>
    <p:sldId id="370" r:id="rId4"/>
    <p:sldId id="371" r:id="rId5"/>
    <p:sldId id="372" r:id="rId6"/>
    <p:sldId id="373" r:id="rId7"/>
    <p:sldId id="379" r:id="rId8"/>
    <p:sldId id="380" r:id="rId9"/>
    <p:sldId id="381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Marshburn" initials="JM" lastIdx="16" clrIdx="0">
    <p:extLst>
      <p:ext uri="{19B8F6BF-5375-455C-9EA6-DF929625EA0E}">
        <p15:presenceInfo xmlns:p15="http://schemas.microsoft.com/office/powerpoint/2012/main" userId="Jonathan Marshburn" providerId="None"/>
      </p:ext>
    </p:extLst>
  </p:cmAuthor>
  <p:cmAuthor id="2" name="deana rich" initials="dr" lastIdx="2" clrIdx="1">
    <p:extLst>
      <p:ext uri="{19B8F6BF-5375-455C-9EA6-DF929625EA0E}">
        <p15:presenceInfo xmlns:p15="http://schemas.microsoft.com/office/powerpoint/2012/main" userId="d1029aaab472ec44" providerId="Windows Live"/>
      </p:ext>
    </p:extLst>
  </p:cmAuthor>
  <p:cmAuthor id="3" name="jonathan marshburn" initials="jm" lastIdx="77" clrIdx="2">
    <p:extLst>
      <p:ext uri="{19B8F6BF-5375-455C-9EA6-DF929625EA0E}">
        <p15:presenceInfo xmlns:p15="http://schemas.microsoft.com/office/powerpoint/2012/main" userId="5393822f095ae4ab" providerId="Windows Live"/>
      </p:ext>
    </p:extLst>
  </p:cmAuthor>
  <p:cmAuthor id="4" name="Todd Ablowitz" initials="TA" lastIdx="36" clrIdx="3">
    <p:extLst>
      <p:ext uri="{19B8F6BF-5375-455C-9EA6-DF929625EA0E}">
        <p15:presenceInfo xmlns:p15="http://schemas.microsoft.com/office/powerpoint/2012/main" userId="S::todd@infinicept.com::f55b03e6-c598-4d47-aa35-7cb324038297" providerId="AD"/>
      </p:ext>
    </p:extLst>
  </p:cmAuthor>
  <p:cmAuthor id="5" name="Mike Bradley" initials="MB" lastIdx="3" clrIdx="4">
    <p:extLst>
      <p:ext uri="{19B8F6BF-5375-455C-9EA6-DF929625EA0E}">
        <p15:presenceInfo xmlns:p15="http://schemas.microsoft.com/office/powerpoint/2012/main" userId="S::mike.bradley@infinicept.com::0a1ae27f-54b1-4c0c-bde3-c259da9a19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1513"/>
    <a:srgbClr val="E64E40"/>
    <a:srgbClr val="344043"/>
    <a:srgbClr val="65C8C4"/>
    <a:srgbClr val="30A7B4"/>
    <a:srgbClr val="387081"/>
    <a:srgbClr val="F9B22B"/>
    <a:srgbClr val="FAA22A"/>
    <a:srgbClr val="DB9327"/>
    <a:srgbClr val="DCD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82"/>
    <p:restoredTop sz="95217" autoAdjust="0"/>
  </p:normalViewPr>
  <p:slideViewPr>
    <p:cSldViewPr snapToGrid="0" snapToObjects="1">
      <p:cViewPr varScale="1">
        <p:scale>
          <a:sx n="52" d="100"/>
          <a:sy n="52" d="100"/>
        </p:scale>
        <p:origin x="14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Lato Light" panose="020F0502020204030203" pitchFamily="34" charset="0"/>
        <a:ea typeface="Lato Light" panose="020F0502020204030203" pitchFamily="34" charset="0"/>
        <a:cs typeface="Lato Light" panose="020F0502020204030203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2D5F1-36DA-44E0-A42D-05AD5AD081A3}" type="slidenum">
              <a:rPr lang="en-US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fld>
            <a:endParaRPr lang="en-US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4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EC7546-EAD4-9644-9646-FBC84A02D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5088194"/>
            <a:ext cx="12157587" cy="5825611"/>
          </a:xfrm>
          <a:prstGeom prst="rect">
            <a:avLst/>
          </a:prstGeom>
        </p:spPr>
        <p:txBody>
          <a:bodyPr anchor="ctr" anchorCtr="0"/>
          <a:lstStyle>
            <a:lvl1pPr>
              <a:defRPr sz="12000" b="0" i="0">
                <a:solidFill>
                  <a:schemeClr val="tx2"/>
                </a:solidFill>
                <a:latin typeface="Lato Light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6809F-7FB6-0D40-98E2-38091C3029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11670976"/>
            <a:ext cx="9394466" cy="14746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0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914400" indent="0">
              <a:lnSpc>
                <a:spcPct val="100000"/>
              </a:lnSpc>
              <a:buFontTx/>
              <a:buNone/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1828800" indent="0">
              <a:lnSpc>
                <a:spcPct val="100000"/>
              </a:lnSpc>
              <a:buFontTx/>
              <a:buNone/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2743200" indent="0">
              <a:lnSpc>
                <a:spcPct val="100000"/>
              </a:lnSpc>
              <a:buFontTx/>
              <a:buNone/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3657600" indent="0">
              <a:lnSpc>
                <a:spcPct val="100000"/>
              </a:lnSpc>
              <a:buFontTx/>
              <a:buNone/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E3BD20D9-3D24-954F-8A8D-FE69D0597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017" y="466249"/>
            <a:ext cx="7003599" cy="217270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9880C6C-C8B8-9949-91FC-28C1A9109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08793" y="839483"/>
            <a:ext cx="9702891" cy="290604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B119AB1-B895-494C-80AA-FCDB535567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017" y="466249"/>
            <a:ext cx="7003599" cy="217270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0C86C2F-A76B-C34A-9DD4-3AA32314C8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08793" y="839483"/>
            <a:ext cx="9702891" cy="29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6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77F107-9A6E-AE48-8F0E-F8798AA1566E}"/>
              </a:ext>
            </a:extLst>
          </p:cNvPr>
          <p:cNvSpPr txBox="1"/>
          <p:nvPr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>
                <a:solidFill>
                  <a:schemeClr val="tx2"/>
                </a:solidFill>
                <a:latin typeface="Lato Light" panose="020F0502020204030203" pitchFamily="34" charset="0"/>
              </a:rPr>
              <a:t>|  GET PAYMENTS GOING </a:t>
            </a:r>
            <a:r>
              <a:rPr lang="en-US" sz="2800" b="0" i="0" dirty="0">
                <a:solidFill>
                  <a:schemeClr val="accent1"/>
                </a:solidFill>
                <a:latin typeface="Lato Light" panose="020F0502020204030203" pitchFamily="34" charset="0"/>
              </a:rPr>
              <a:t>YOUR WAY</a:t>
            </a:r>
            <a:endParaRPr lang="en-US" sz="2800" b="0" i="0" dirty="0">
              <a:solidFill>
                <a:schemeClr val="tx2">
                  <a:lumMod val="50000"/>
                </a:schemeClr>
              </a:solidFill>
              <a:latin typeface="Lato Light" panose="020F050202020403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A18707-4F8F-7848-BEAF-DEA6C43CD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7" y="12146240"/>
            <a:ext cx="3810000" cy="1905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5966BB6-50DB-4E4F-90BF-B7C686942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301482" y="12756807"/>
            <a:ext cx="1036320" cy="73025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Lato Light" panose="020F0502020204030203" pitchFamily="34" charset="0"/>
              </a:defRPr>
            </a:lvl1pPr>
          </a:lstStyle>
          <a:p>
            <a:fld id="{49CA0F20-1007-48DE-887C-CA3309253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9FEB9FD-E4DF-5C4A-A62A-1E206AA13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25129" y="12752458"/>
            <a:ext cx="984515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>
                <a:latin typeface="Lato Light" panose="020F0502020204030203" pitchFamily="34" charset="0"/>
              </a:rPr>
              <a:t>Information contained in this document is private and confidential. This document contains information sensitive to the strategic positioning of Infinicept, Inc. and this is considered a trade secret of Infinicept, Inc.</a:t>
            </a:r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064A9-19EA-2243-8B4E-887AD4F342F9}"/>
              </a:ext>
            </a:extLst>
          </p:cNvPr>
          <p:cNvSpPr txBox="1"/>
          <p:nvPr userDrawn="1"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>
                <a:solidFill>
                  <a:schemeClr val="tx2"/>
                </a:solidFill>
                <a:latin typeface="Lato Light" panose="020F0502020204030203" pitchFamily="34" charset="0"/>
              </a:rPr>
              <a:t>|  GET PAYMENTS GOING </a:t>
            </a:r>
            <a:r>
              <a:rPr lang="en-US" sz="2800" b="0" i="0" dirty="0">
                <a:solidFill>
                  <a:schemeClr val="accent1"/>
                </a:solidFill>
                <a:latin typeface="Lato Light" panose="020F0502020204030203" pitchFamily="34" charset="0"/>
              </a:rPr>
              <a:t>YOUR WAY</a:t>
            </a:r>
            <a:endParaRPr lang="en-US" sz="2800" b="0" i="0" dirty="0">
              <a:solidFill>
                <a:schemeClr val="tx2">
                  <a:lumMod val="50000"/>
                </a:schemeClr>
              </a:solidFill>
              <a:latin typeface="Lato Light" panose="020F05020202040302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99558D-935A-834D-A313-1D02CB1ED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7" y="1214624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3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 - LIGH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FF2B3-C4EC-A041-BDA5-6471ECF09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301482" y="12756807"/>
            <a:ext cx="1036320" cy="73025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Lato Light" panose="020F0502020204030203" pitchFamily="34" charset="0"/>
              </a:defRPr>
            </a:lvl1pPr>
          </a:lstStyle>
          <a:p>
            <a:fld id="{49CA0F20-1007-48DE-887C-CA3309253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830C1A1-0CC7-2940-A92C-5483A679D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25129" y="12752458"/>
            <a:ext cx="984515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>
                <a:latin typeface="Lato Light" panose="020F0502020204030203" pitchFamily="34" charset="0"/>
              </a:rPr>
              <a:t>Information contained in this document is private and confidential. This document contains information sensitive to the strategic positioning of Infinicept, Inc. and this is considered a trade secret of Infinicept, Inc.</a:t>
            </a:r>
            <a:endParaRPr lang="en-US" dirty="0">
              <a:latin typeface="Lato Light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B503A0-2881-F647-8DD0-8FF368969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13" y="12712703"/>
            <a:ext cx="2901948" cy="6218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8B8AD9-5611-E349-A1BA-6D03EC97EF91}"/>
              </a:ext>
            </a:extLst>
          </p:cNvPr>
          <p:cNvSpPr txBox="1"/>
          <p:nvPr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|  GET PAYMENTS GOING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YOUR WAY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287C6-87B9-444E-AC5B-24ED52915D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813" y="12712703"/>
            <a:ext cx="2901948" cy="6218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89B8E6-310B-2A4E-A7C6-ABCBF75CB629}"/>
              </a:ext>
            </a:extLst>
          </p:cNvPr>
          <p:cNvSpPr txBox="1"/>
          <p:nvPr userDrawn="1"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|  GET PAYMENTS GOING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YOUR WAY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830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55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LIGH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110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">
    <p:bg>
      <p:bgPr>
        <a:solidFill>
          <a:srgbClr val="354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90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54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A2589-4D7E-A444-8478-773713112BE4}"/>
              </a:ext>
            </a:extLst>
          </p:cNvPr>
          <p:cNvSpPr/>
          <p:nvPr/>
        </p:nvSpPr>
        <p:spPr>
          <a:xfrm>
            <a:off x="1250907" y="2141584"/>
            <a:ext cx="17939135" cy="6257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20000"/>
              </a:lnSpc>
            </a:pPr>
            <a:r>
              <a:rPr lang="en-US" sz="20000" dirty="0">
                <a:solidFill>
                  <a:schemeClr val="tx2"/>
                </a:solidFill>
                <a:latin typeface="+mj-lt"/>
              </a:rPr>
              <a:t>Thank you!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1A45330-8B2A-6E4F-9F0E-6FC16ADD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708" y="8398666"/>
            <a:ext cx="4574441" cy="48147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CBA4454-E784-C147-A598-12AA22B18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08793" y="839483"/>
            <a:ext cx="9702891" cy="290604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4C98F70-53D8-544E-8E11-6D0BF9154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5693" y="11417169"/>
            <a:ext cx="7003599" cy="2172707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58DDAF2-B7D5-0C4B-B4F8-D77AD1EB21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16589" y="7367917"/>
            <a:ext cx="9394466" cy="14746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0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914400" indent="0">
              <a:lnSpc>
                <a:spcPct val="100000"/>
              </a:lnSpc>
              <a:buFontTx/>
              <a:buNone/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1828800" indent="0">
              <a:lnSpc>
                <a:spcPct val="100000"/>
              </a:lnSpc>
              <a:buFontTx/>
              <a:buNone/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2743200" indent="0">
              <a:lnSpc>
                <a:spcPct val="100000"/>
              </a:lnSpc>
              <a:buFontTx/>
              <a:buNone/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3657600" indent="0">
              <a:lnSpc>
                <a:spcPct val="100000"/>
              </a:lnSpc>
              <a:buFontTx/>
              <a:buNone/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5A6A93-3F8A-AB4A-A17C-5F0DEF5AB35E}"/>
              </a:ext>
            </a:extLst>
          </p:cNvPr>
          <p:cNvSpPr/>
          <p:nvPr userDrawn="1"/>
        </p:nvSpPr>
        <p:spPr>
          <a:xfrm>
            <a:off x="1250907" y="2141584"/>
            <a:ext cx="17939135" cy="6257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20000"/>
              </a:lnSpc>
            </a:pPr>
            <a:r>
              <a:rPr lang="en-US" sz="20000" dirty="0">
                <a:solidFill>
                  <a:schemeClr val="tx2"/>
                </a:solidFill>
                <a:latin typeface="+mj-lt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C18346-728B-6749-A4C0-0A6E1247FC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708" y="8398666"/>
            <a:ext cx="4574441" cy="48147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F74FB4F-58C7-C245-A56E-96DE978014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08793" y="839483"/>
            <a:ext cx="9702891" cy="290604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64A2133-1BB0-1147-B5F9-75C3275DAB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5693" y="11417169"/>
            <a:ext cx="7003599" cy="21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354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2023492"/>
            <a:ext cx="16154400" cy="8919811"/>
          </a:xfrm>
          <a:prstGeom prst="rect">
            <a:avLst/>
          </a:prstGeom>
        </p:spPr>
        <p:txBody>
          <a:bodyPr anchor="t" anchorCtr="0"/>
          <a:lstStyle>
            <a:lvl1pPr>
              <a:defRPr sz="15000" b="0" i="0">
                <a:solidFill>
                  <a:schemeClr val="tx2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1E621B9-B94D-0849-9770-DE689E319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40854" y="515019"/>
            <a:ext cx="7538094" cy="225767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98633ED-F19E-0841-8163-3D0CDA91D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40854" y="515019"/>
            <a:ext cx="7538094" cy="22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2023492"/>
            <a:ext cx="16154400" cy="8919811"/>
          </a:xfrm>
          <a:prstGeom prst="rect">
            <a:avLst/>
          </a:prstGeom>
        </p:spPr>
        <p:txBody>
          <a:bodyPr anchor="t" anchorCtr="0"/>
          <a:lstStyle>
            <a:lvl1pPr>
              <a:defRPr sz="15000" b="0" i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1E621B9-B94D-0849-9770-DE689E319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40854" y="515019"/>
            <a:ext cx="7538094" cy="225767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C1B9454-0CB2-9E4C-A03A-9461CB033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40854" y="515019"/>
            <a:ext cx="7538094" cy="22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5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037" y="2964295"/>
            <a:ext cx="21267765" cy="943606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itchFamily="2" charset="2"/>
              <a:buNone/>
              <a:defRPr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914400" indent="0">
              <a:buClr>
                <a:srgbClr val="FF0000"/>
              </a:buClr>
              <a:buFont typeface="Wingdings" pitchFamily="2" charset="2"/>
              <a:buNone/>
              <a:defRPr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2pPr>
            <a:lvl3pPr marL="1828800" indent="0">
              <a:buClr>
                <a:srgbClr val="FF0000"/>
              </a:buClr>
              <a:buFont typeface="Wingdings" pitchFamily="2" charset="2"/>
              <a:buNone/>
              <a:defRPr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3pPr>
            <a:lvl4pPr marL="2743200" indent="0">
              <a:buClr>
                <a:srgbClr val="FF0000"/>
              </a:buClr>
              <a:buFont typeface="Wingdings" pitchFamily="2" charset="2"/>
              <a:buNone/>
              <a:defRPr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4pPr>
            <a:lvl5pPr marL="3657600" indent="0">
              <a:buClr>
                <a:srgbClr val="FF0000"/>
              </a:buClr>
              <a:buFont typeface="Wingdings" pitchFamily="2" charset="2"/>
              <a:buNone/>
              <a:defRPr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E7060F-3430-D147-B00B-00B05C1F3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301482" y="12756807"/>
            <a:ext cx="1036320" cy="73025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Lato Light" panose="020F0502020204030203" pitchFamily="34" charset="0"/>
              </a:defRPr>
            </a:lvl1pPr>
          </a:lstStyle>
          <a:p>
            <a:fld id="{49CA0F20-1007-48DE-887C-CA3309253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51F15EC-7F87-0445-B7B2-892D8866B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25129" y="12752458"/>
            <a:ext cx="984515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>
                <a:latin typeface="Lato Light" panose="020F0502020204030203" pitchFamily="34" charset="0"/>
              </a:rPr>
              <a:t>Information contained in this document is private and confidential. This document contains information sensitive to the strategic positioning of Infinicept, Inc. and this is considered a trade secret of Infinicept, Inc.</a:t>
            </a:r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F2646E-44EB-1A49-AD8F-23451E11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037" y="622395"/>
            <a:ext cx="21267764" cy="1397000"/>
          </a:xfrm>
          <a:prstGeom prst="rect">
            <a:avLst/>
          </a:prstGeom>
        </p:spPr>
        <p:txBody>
          <a:bodyPr anchor="ctr" anchorCtr="0"/>
          <a:lstStyle>
            <a:lvl1pPr>
              <a:defRPr sz="72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B0FA8-E5F4-B941-AA26-4152741F8371}"/>
              </a:ext>
            </a:extLst>
          </p:cNvPr>
          <p:cNvSpPr/>
          <p:nvPr/>
        </p:nvSpPr>
        <p:spPr>
          <a:xfrm>
            <a:off x="0" y="608980"/>
            <a:ext cx="1511559" cy="1397000"/>
          </a:xfrm>
          <a:prstGeom prst="rect">
            <a:avLst/>
          </a:prstGeom>
          <a:solidFill>
            <a:srgbClr val="DD1516"/>
          </a:solidFill>
          <a:ln>
            <a:noFill/>
          </a:ln>
        </p:spPr>
        <p:txBody>
          <a:bodyPr lIns="0" tIns="0" rIns="0" bIns="0" anchor="ctr"/>
          <a:lstStyle/>
          <a:p>
            <a:pPr hangingPunct="1">
              <a:defRPr/>
            </a:pPr>
            <a:endParaRPr lang="en-US" sz="4800" b="0" i="0" dirty="0">
              <a:solidFill>
                <a:schemeClr val="accent2"/>
              </a:solidFill>
              <a:latin typeface="Lato Light" panose="020F050202020403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1234D-0527-8444-AA47-715DBDC172FC}"/>
              </a:ext>
            </a:extLst>
          </p:cNvPr>
          <p:cNvSpPr txBox="1"/>
          <p:nvPr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>
                <a:solidFill>
                  <a:schemeClr val="tx2"/>
                </a:solidFill>
                <a:latin typeface="Lato Light" panose="020F0502020204030203" pitchFamily="34" charset="0"/>
              </a:rPr>
              <a:t>|  GET PAYMENTS GOING </a:t>
            </a:r>
            <a:r>
              <a:rPr lang="en-US" sz="2800" b="0" i="0" dirty="0">
                <a:solidFill>
                  <a:schemeClr val="accent1"/>
                </a:solidFill>
                <a:latin typeface="Lato Light" panose="020F0502020204030203" pitchFamily="34" charset="0"/>
              </a:rPr>
              <a:t>YOUR WAY</a:t>
            </a:r>
            <a:endParaRPr lang="en-US" sz="2800" b="0" i="0" dirty="0">
              <a:solidFill>
                <a:schemeClr val="tx2">
                  <a:lumMod val="50000"/>
                </a:schemeClr>
              </a:solidFill>
              <a:latin typeface="Lato Light" panose="020F0502020204030203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E70082C-45D4-7949-A441-32DB6356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7" y="12146240"/>
            <a:ext cx="3810000" cy="1905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2E41FE-3498-AF4A-9B38-26AFCB57986A}"/>
              </a:ext>
            </a:extLst>
          </p:cNvPr>
          <p:cNvSpPr/>
          <p:nvPr userDrawn="1"/>
        </p:nvSpPr>
        <p:spPr>
          <a:xfrm>
            <a:off x="0" y="608980"/>
            <a:ext cx="1511559" cy="1397000"/>
          </a:xfrm>
          <a:prstGeom prst="rect">
            <a:avLst/>
          </a:prstGeom>
          <a:solidFill>
            <a:srgbClr val="DD1516"/>
          </a:solidFill>
          <a:ln>
            <a:noFill/>
          </a:ln>
        </p:spPr>
        <p:txBody>
          <a:bodyPr lIns="0" tIns="0" rIns="0" bIns="0" anchor="ctr"/>
          <a:lstStyle/>
          <a:p>
            <a:pPr hangingPunct="1">
              <a:defRPr/>
            </a:pPr>
            <a:endParaRPr lang="en-US" sz="4800" b="0" i="0" dirty="0">
              <a:solidFill>
                <a:schemeClr val="accent2"/>
              </a:solidFill>
              <a:latin typeface="Lato Light" panose="020F050202020403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50D855-F9F9-9949-B24E-DE016289CCA7}"/>
              </a:ext>
            </a:extLst>
          </p:cNvPr>
          <p:cNvSpPr txBox="1"/>
          <p:nvPr userDrawn="1"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>
                <a:solidFill>
                  <a:schemeClr val="tx2"/>
                </a:solidFill>
                <a:latin typeface="Lato Light" panose="020F0502020204030203" pitchFamily="34" charset="0"/>
              </a:rPr>
              <a:t>|  GET PAYMENTS GOING </a:t>
            </a:r>
            <a:r>
              <a:rPr lang="en-US" sz="2800" b="0" i="0" dirty="0">
                <a:solidFill>
                  <a:schemeClr val="accent1"/>
                </a:solidFill>
                <a:latin typeface="Lato Light" panose="020F0502020204030203" pitchFamily="34" charset="0"/>
              </a:rPr>
              <a:t>YOUR WAY</a:t>
            </a:r>
            <a:endParaRPr lang="en-US" sz="2800" b="0" i="0" dirty="0">
              <a:solidFill>
                <a:schemeClr val="tx2">
                  <a:lumMod val="50000"/>
                </a:schemeClr>
              </a:solidFill>
              <a:latin typeface="Lato Light" panose="020F0502020204030203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3D1E9E8-E63E-F544-8C9F-46DEDBF7F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7" y="1214624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1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037" y="2964295"/>
            <a:ext cx="21267765" cy="943606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itchFamily="2" charset="2"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914400" indent="0">
              <a:buClr>
                <a:srgbClr val="FF0000"/>
              </a:buClr>
              <a:buFont typeface="Wingdings" pitchFamily="2" charset="2"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828800" indent="0">
              <a:buClr>
                <a:srgbClr val="FF0000"/>
              </a:buClr>
              <a:buFont typeface="Wingdings" pitchFamily="2" charset="2"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2743200" indent="0">
              <a:buClr>
                <a:srgbClr val="FF0000"/>
              </a:buClr>
              <a:buFont typeface="Wingdings" pitchFamily="2" charset="2"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3657600" indent="0">
              <a:buClr>
                <a:srgbClr val="FF0000"/>
              </a:buClr>
              <a:buFont typeface="Wingdings" pitchFamily="2" charset="2"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E7060F-3430-D147-B00B-00B05C1F3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301482" y="12756807"/>
            <a:ext cx="1036320" cy="73025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Lato Light" panose="020F0502020204030203" pitchFamily="34" charset="0"/>
              </a:defRPr>
            </a:lvl1pPr>
          </a:lstStyle>
          <a:p>
            <a:fld id="{49CA0F20-1007-48DE-887C-CA3309253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51F15EC-7F87-0445-B7B2-892D8866B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25129" y="12752458"/>
            <a:ext cx="984515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>
                <a:latin typeface="Lato Light" panose="020F0502020204030203" pitchFamily="34" charset="0"/>
              </a:rPr>
              <a:t>Information contained in this document is private and confidential. This document contains information sensitive to the strategic positioning of Infinicept, Inc. and this is considered a trade secret of Infinicept, Inc.</a:t>
            </a:r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F2646E-44EB-1A49-AD8F-23451E11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037" y="622395"/>
            <a:ext cx="21267764" cy="1397000"/>
          </a:xfrm>
          <a:prstGeom prst="rect">
            <a:avLst/>
          </a:prstGeom>
        </p:spPr>
        <p:txBody>
          <a:bodyPr anchor="ctr" anchorCtr="0"/>
          <a:lstStyle>
            <a:lvl1pPr>
              <a:defRPr sz="7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B0FA8-E5F4-B941-AA26-4152741F8371}"/>
              </a:ext>
            </a:extLst>
          </p:cNvPr>
          <p:cNvSpPr/>
          <p:nvPr/>
        </p:nvSpPr>
        <p:spPr>
          <a:xfrm>
            <a:off x="0" y="608980"/>
            <a:ext cx="1511559" cy="1397000"/>
          </a:xfrm>
          <a:prstGeom prst="rect">
            <a:avLst/>
          </a:prstGeom>
          <a:solidFill>
            <a:srgbClr val="DD1516"/>
          </a:solidFill>
          <a:ln>
            <a:noFill/>
          </a:ln>
        </p:spPr>
        <p:txBody>
          <a:bodyPr lIns="0" tIns="0" rIns="0" bIns="0" anchor="ctr"/>
          <a:lstStyle/>
          <a:p>
            <a:pPr hangingPunct="1">
              <a:defRPr/>
            </a:pPr>
            <a:endParaRPr lang="en-US" sz="4800" b="0" i="0" dirty="0">
              <a:solidFill>
                <a:schemeClr val="accent2"/>
              </a:solidFill>
              <a:latin typeface="Lato Light" panose="020F0502020204030203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2B7ADA-4BC3-3A49-949F-4016E1743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13" y="12712703"/>
            <a:ext cx="2901948" cy="6218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4016BB-AC96-6149-B977-DF672A00519B}"/>
              </a:ext>
            </a:extLst>
          </p:cNvPr>
          <p:cNvSpPr txBox="1"/>
          <p:nvPr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|  GET PAYMENTS GOING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YOUR WAY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44B95C-8FC2-834C-9B2B-96672A3EDC81}"/>
              </a:ext>
            </a:extLst>
          </p:cNvPr>
          <p:cNvSpPr/>
          <p:nvPr userDrawn="1"/>
        </p:nvSpPr>
        <p:spPr>
          <a:xfrm>
            <a:off x="0" y="608980"/>
            <a:ext cx="1511559" cy="1397000"/>
          </a:xfrm>
          <a:prstGeom prst="rect">
            <a:avLst/>
          </a:prstGeom>
          <a:solidFill>
            <a:srgbClr val="DD1516"/>
          </a:solidFill>
          <a:ln>
            <a:noFill/>
          </a:ln>
        </p:spPr>
        <p:txBody>
          <a:bodyPr lIns="0" tIns="0" rIns="0" bIns="0" anchor="ctr"/>
          <a:lstStyle/>
          <a:p>
            <a:pPr hangingPunct="1">
              <a:defRPr/>
            </a:pPr>
            <a:endParaRPr lang="en-US" sz="4800" b="0" i="0" dirty="0">
              <a:solidFill>
                <a:schemeClr val="accent2"/>
              </a:solidFill>
              <a:latin typeface="Lato Light" panose="020F0502020204030203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2B5F59-1118-4E4E-8AA9-8DA89FC162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813" y="12712703"/>
            <a:ext cx="2901948" cy="6218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DA4CCD-C4C6-C440-9277-911DF42D8A62}"/>
              </a:ext>
            </a:extLst>
          </p:cNvPr>
          <p:cNvSpPr txBox="1"/>
          <p:nvPr userDrawn="1"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|  GET PAYMENTS GOING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YOUR WAY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038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037" y="2964295"/>
            <a:ext cx="21267765" cy="943606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itchFamily="2" charset="2"/>
              <a:buChar char="ü"/>
              <a:defRPr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1371600" indent="-457200">
              <a:buClr>
                <a:srgbClr val="FF0000"/>
              </a:buClr>
              <a:buFont typeface="Wingdings" pitchFamily="2" charset="2"/>
              <a:buChar char="ü"/>
              <a:defRPr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2pPr>
            <a:lvl3pPr marL="2286000" indent="-457200">
              <a:buClr>
                <a:srgbClr val="FF0000"/>
              </a:buClr>
              <a:buFont typeface="Wingdings" pitchFamily="2" charset="2"/>
              <a:buChar char="ü"/>
              <a:defRPr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3pPr>
            <a:lvl4pPr marL="3200400" indent="-457200">
              <a:buClr>
                <a:srgbClr val="FF0000"/>
              </a:buClr>
              <a:buFont typeface="Wingdings" pitchFamily="2" charset="2"/>
              <a:buChar char="ü"/>
              <a:defRPr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4pPr>
            <a:lvl5pPr marL="4114800" indent="-457200">
              <a:buClr>
                <a:srgbClr val="FF0000"/>
              </a:buClr>
              <a:buFont typeface="Wingdings" pitchFamily="2" charset="2"/>
              <a:buChar char="ü"/>
              <a:defRPr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F2646E-44EB-1A49-AD8F-23451E11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037" y="622395"/>
            <a:ext cx="21267764" cy="1397000"/>
          </a:xfrm>
          <a:prstGeom prst="rect">
            <a:avLst/>
          </a:prstGeom>
        </p:spPr>
        <p:txBody>
          <a:bodyPr anchor="ctr" anchorCtr="0"/>
          <a:lstStyle>
            <a:lvl1pPr>
              <a:defRPr sz="72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B0FA8-E5F4-B941-AA26-4152741F8371}"/>
              </a:ext>
            </a:extLst>
          </p:cNvPr>
          <p:cNvSpPr/>
          <p:nvPr/>
        </p:nvSpPr>
        <p:spPr>
          <a:xfrm>
            <a:off x="0" y="608980"/>
            <a:ext cx="1511559" cy="1397000"/>
          </a:xfrm>
          <a:prstGeom prst="rect">
            <a:avLst/>
          </a:prstGeom>
          <a:solidFill>
            <a:srgbClr val="DD1516"/>
          </a:solidFill>
          <a:ln>
            <a:noFill/>
          </a:ln>
        </p:spPr>
        <p:txBody>
          <a:bodyPr lIns="0" tIns="0" rIns="0" bIns="0" anchor="ctr"/>
          <a:lstStyle/>
          <a:p>
            <a:pPr hangingPunct="1">
              <a:defRPr/>
            </a:pPr>
            <a:endParaRPr lang="en-US" sz="4800" b="0" i="0" dirty="0">
              <a:solidFill>
                <a:srgbClr val="DD1516"/>
              </a:solidFill>
              <a:latin typeface="Lato Light" panose="020F050202020403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1234D-0527-8444-AA47-715DBDC172FC}"/>
              </a:ext>
            </a:extLst>
          </p:cNvPr>
          <p:cNvSpPr txBox="1"/>
          <p:nvPr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>
                <a:solidFill>
                  <a:schemeClr val="tx2"/>
                </a:solidFill>
                <a:latin typeface="Lato Light" panose="020F0502020204030203" pitchFamily="34" charset="0"/>
              </a:rPr>
              <a:t>|  GET PAYMENTS GOING </a:t>
            </a:r>
            <a:r>
              <a:rPr lang="en-US" sz="2800" b="0" i="0" dirty="0">
                <a:solidFill>
                  <a:schemeClr val="accent1"/>
                </a:solidFill>
                <a:latin typeface="Lato Light" panose="020F0502020204030203" pitchFamily="34" charset="0"/>
              </a:rPr>
              <a:t>YOUR WAY</a:t>
            </a:r>
            <a:endParaRPr lang="en-US" sz="2800" b="0" i="0" dirty="0">
              <a:solidFill>
                <a:schemeClr val="tx2">
                  <a:lumMod val="50000"/>
                </a:schemeClr>
              </a:solidFill>
              <a:latin typeface="Lato Light" panose="020F0502020204030203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E70082C-45D4-7949-A441-32DB6356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7" y="12146240"/>
            <a:ext cx="3810000" cy="1905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4E1DF5-3E3E-3A42-A942-5210C9FB8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301482" y="12756807"/>
            <a:ext cx="1036320" cy="73025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Lato Light" panose="020F0502020204030203" pitchFamily="34" charset="0"/>
              </a:defRPr>
            </a:lvl1pPr>
          </a:lstStyle>
          <a:p>
            <a:fld id="{49CA0F20-1007-48DE-887C-CA3309253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87930C3-37E7-8649-97CD-795E484F5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25129" y="12752458"/>
            <a:ext cx="984515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>
                <a:latin typeface="Lato Light" panose="020F0502020204030203" pitchFamily="34" charset="0"/>
              </a:rPr>
              <a:t>Information contained in this document is private and confidential. This document contains information sensitive to the strategic positioning of Infinicept, Inc. and this is considered a trade secret of Infinicept, Inc.</a:t>
            </a:r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C5BEE6-8AF0-4546-9091-E6F8580D82D9}"/>
              </a:ext>
            </a:extLst>
          </p:cNvPr>
          <p:cNvSpPr/>
          <p:nvPr userDrawn="1"/>
        </p:nvSpPr>
        <p:spPr>
          <a:xfrm>
            <a:off x="0" y="608980"/>
            <a:ext cx="1511559" cy="1397000"/>
          </a:xfrm>
          <a:prstGeom prst="rect">
            <a:avLst/>
          </a:prstGeom>
          <a:solidFill>
            <a:srgbClr val="DD1516"/>
          </a:solidFill>
          <a:ln>
            <a:noFill/>
          </a:ln>
        </p:spPr>
        <p:txBody>
          <a:bodyPr lIns="0" tIns="0" rIns="0" bIns="0" anchor="ctr"/>
          <a:lstStyle/>
          <a:p>
            <a:pPr hangingPunct="1">
              <a:defRPr/>
            </a:pPr>
            <a:endParaRPr lang="en-US" sz="4800" b="0" i="0" dirty="0">
              <a:solidFill>
                <a:srgbClr val="DD1516"/>
              </a:solidFill>
              <a:latin typeface="Lato Light" panose="020F050202020403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7FBB0-4309-474F-BA31-5387703A113C}"/>
              </a:ext>
            </a:extLst>
          </p:cNvPr>
          <p:cNvSpPr txBox="1"/>
          <p:nvPr userDrawn="1"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>
                <a:solidFill>
                  <a:schemeClr val="tx2"/>
                </a:solidFill>
                <a:latin typeface="Lato Light" panose="020F0502020204030203" pitchFamily="34" charset="0"/>
              </a:rPr>
              <a:t>|  GET PAYMENTS GOING </a:t>
            </a:r>
            <a:r>
              <a:rPr lang="en-US" sz="2800" b="0" i="0" dirty="0">
                <a:solidFill>
                  <a:schemeClr val="accent1"/>
                </a:solidFill>
                <a:latin typeface="Lato Light" panose="020F0502020204030203" pitchFamily="34" charset="0"/>
              </a:rPr>
              <a:t>YOUR WAY</a:t>
            </a:r>
            <a:endParaRPr lang="en-US" sz="2800" b="0" i="0" dirty="0">
              <a:solidFill>
                <a:schemeClr val="tx2">
                  <a:lumMod val="50000"/>
                </a:schemeClr>
              </a:solidFill>
              <a:latin typeface="Lato Light" panose="020F0502020204030203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3830830-0F4E-FE49-BF93-F3D966242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7" y="1214624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 - LIGH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037" y="2964295"/>
            <a:ext cx="21267765" cy="943606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itchFamily="2" charset="2"/>
              <a:buChar char="ü"/>
              <a:defRPr>
                <a:solidFill>
                  <a:schemeClr val="bg1"/>
                </a:solidFill>
                <a:latin typeface="+mj-lt"/>
              </a:defRPr>
            </a:lvl1pPr>
            <a:lvl2pPr marL="1371600" indent="-457200">
              <a:buClr>
                <a:srgbClr val="FF0000"/>
              </a:buClr>
              <a:buFont typeface="Wingdings" pitchFamily="2" charset="2"/>
              <a:buChar char="ü"/>
              <a:defRPr>
                <a:solidFill>
                  <a:schemeClr val="bg1"/>
                </a:solidFill>
                <a:latin typeface="+mj-lt"/>
              </a:defRPr>
            </a:lvl2pPr>
            <a:lvl3pPr marL="2286000" indent="-457200">
              <a:buClr>
                <a:srgbClr val="FF0000"/>
              </a:buClr>
              <a:buFont typeface="Wingdings" pitchFamily="2" charset="2"/>
              <a:buChar char="ü"/>
              <a:defRPr>
                <a:solidFill>
                  <a:schemeClr val="bg1"/>
                </a:solidFill>
                <a:latin typeface="+mj-lt"/>
              </a:defRPr>
            </a:lvl3pPr>
            <a:lvl4pPr marL="3200400" indent="-457200">
              <a:buClr>
                <a:srgbClr val="FF0000"/>
              </a:buClr>
              <a:buFont typeface="Wingdings" pitchFamily="2" charset="2"/>
              <a:buChar char="ü"/>
              <a:defRPr>
                <a:solidFill>
                  <a:schemeClr val="bg1"/>
                </a:solidFill>
                <a:latin typeface="+mj-lt"/>
              </a:defRPr>
            </a:lvl4pPr>
            <a:lvl5pPr marL="4114800" indent="-457200">
              <a:buClr>
                <a:srgbClr val="FF0000"/>
              </a:buClr>
              <a:buFont typeface="Wingdings" pitchFamily="2" charset="2"/>
              <a:buChar char="ü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F2646E-44EB-1A49-AD8F-23451E11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037" y="622395"/>
            <a:ext cx="21267764" cy="1397000"/>
          </a:xfrm>
          <a:prstGeom prst="rect">
            <a:avLst/>
          </a:prstGeom>
        </p:spPr>
        <p:txBody>
          <a:bodyPr anchor="ctr" anchorCtr="0"/>
          <a:lstStyle>
            <a:lvl1pPr>
              <a:defRPr sz="7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B0FA8-E5F4-B941-AA26-4152741F8371}"/>
              </a:ext>
            </a:extLst>
          </p:cNvPr>
          <p:cNvSpPr/>
          <p:nvPr/>
        </p:nvSpPr>
        <p:spPr>
          <a:xfrm>
            <a:off x="0" y="608980"/>
            <a:ext cx="1511559" cy="1397000"/>
          </a:xfrm>
          <a:prstGeom prst="rect">
            <a:avLst/>
          </a:prstGeom>
          <a:solidFill>
            <a:srgbClr val="DD1516"/>
          </a:solidFill>
          <a:ln>
            <a:noFill/>
          </a:ln>
        </p:spPr>
        <p:txBody>
          <a:bodyPr lIns="0" tIns="0" rIns="0" bIns="0" anchor="ctr"/>
          <a:lstStyle/>
          <a:p>
            <a:pPr hangingPunct="1">
              <a:defRPr/>
            </a:pPr>
            <a:endParaRPr lang="en-US" sz="4800" b="0" i="0" dirty="0">
              <a:solidFill>
                <a:srgbClr val="DD1516"/>
              </a:solidFill>
              <a:latin typeface="Lato Light" panose="020F050202020403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579C40-8E8B-D54F-AE41-4B9E4BC73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301482" y="12756807"/>
            <a:ext cx="1036320" cy="73025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Lato Light" panose="020F0502020204030203" pitchFamily="34" charset="0"/>
              </a:defRPr>
            </a:lvl1pPr>
          </a:lstStyle>
          <a:p>
            <a:fld id="{49CA0F20-1007-48DE-887C-CA3309253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95E207A-47CD-3345-A19D-44024BEC9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25129" y="12752458"/>
            <a:ext cx="984515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>
                <a:latin typeface="Lato Light" panose="020F0502020204030203" pitchFamily="34" charset="0"/>
              </a:rPr>
              <a:t>Information contained in this document is private and confidential. This document contains information sensitive to the strategic positioning of Infinicept, Inc. and this is considered a trade secret of Infinicept, Inc.</a:t>
            </a:r>
            <a:endParaRPr lang="en-US" dirty="0">
              <a:latin typeface="Lato Light" panose="020F050202020403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4D74AA-7F6B-9248-8251-5516273DB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13" y="12712703"/>
            <a:ext cx="2901948" cy="6218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3FEE5D-2868-2E4E-A10D-0D6AFD63BAB0}"/>
              </a:ext>
            </a:extLst>
          </p:cNvPr>
          <p:cNvSpPr txBox="1"/>
          <p:nvPr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|  GET PAYMENTS GOING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YOUR WAY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9317A-C9D4-FE4F-BC8A-D5B08C99ED23}"/>
              </a:ext>
            </a:extLst>
          </p:cNvPr>
          <p:cNvSpPr/>
          <p:nvPr userDrawn="1"/>
        </p:nvSpPr>
        <p:spPr>
          <a:xfrm>
            <a:off x="0" y="608980"/>
            <a:ext cx="1511559" cy="1397000"/>
          </a:xfrm>
          <a:prstGeom prst="rect">
            <a:avLst/>
          </a:prstGeom>
          <a:solidFill>
            <a:srgbClr val="DD1516"/>
          </a:solidFill>
          <a:ln>
            <a:noFill/>
          </a:ln>
        </p:spPr>
        <p:txBody>
          <a:bodyPr lIns="0" tIns="0" rIns="0" bIns="0" anchor="ctr"/>
          <a:lstStyle/>
          <a:p>
            <a:pPr hangingPunct="1">
              <a:defRPr/>
            </a:pPr>
            <a:endParaRPr lang="en-US" sz="4800" b="0" i="0" dirty="0">
              <a:solidFill>
                <a:srgbClr val="DD1516"/>
              </a:solidFill>
              <a:latin typeface="Lato Light" panose="020F0502020204030203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12C852-D25F-9C40-A965-A4BA706C1A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813" y="12712703"/>
            <a:ext cx="2901948" cy="621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131F1A-CD38-564B-8C6E-43453A251DCD}"/>
              </a:ext>
            </a:extLst>
          </p:cNvPr>
          <p:cNvSpPr txBox="1"/>
          <p:nvPr userDrawn="1"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|  GET PAYMENTS GOING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YOUR WAY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001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11DA4F-B161-4C47-AFFD-08BB6542E277}"/>
              </a:ext>
            </a:extLst>
          </p:cNvPr>
          <p:cNvSpPr txBox="1"/>
          <p:nvPr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>
                <a:solidFill>
                  <a:schemeClr val="tx2"/>
                </a:solidFill>
                <a:latin typeface="Lato Light" panose="020F0502020204030203" pitchFamily="34" charset="0"/>
              </a:rPr>
              <a:t>|  GET PAYMENTS GOING </a:t>
            </a:r>
            <a:r>
              <a:rPr lang="en-US" sz="2800" b="0" i="0" dirty="0">
                <a:solidFill>
                  <a:schemeClr val="accent1"/>
                </a:solidFill>
                <a:latin typeface="Lato Light" panose="020F0502020204030203" pitchFamily="34" charset="0"/>
              </a:rPr>
              <a:t>YOUR WAY</a:t>
            </a:r>
            <a:endParaRPr lang="en-US" sz="2800" b="0" i="0" dirty="0">
              <a:solidFill>
                <a:schemeClr val="tx2">
                  <a:lumMod val="50000"/>
                </a:schemeClr>
              </a:solidFill>
              <a:latin typeface="Lato Light" panose="020F0502020204030203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15F7E4-98DB-DD43-9096-A5F78F7FD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7" y="12146240"/>
            <a:ext cx="3810000" cy="1905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91FDE4-B988-EF40-AFEA-20A7FBB1D18C}"/>
              </a:ext>
            </a:extLst>
          </p:cNvPr>
          <p:cNvSpPr/>
          <p:nvPr/>
        </p:nvSpPr>
        <p:spPr>
          <a:xfrm>
            <a:off x="0" y="608980"/>
            <a:ext cx="1511559" cy="1397000"/>
          </a:xfrm>
          <a:prstGeom prst="rect">
            <a:avLst/>
          </a:prstGeom>
          <a:solidFill>
            <a:srgbClr val="DD1516"/>
          </a:solidFill>
          <a:ln>
            <a:noFill/>
          </a:ln>
        </p:spPr>
        <p:txBody>
          <a:bodyPr lIns="0" tIns="0" rIns="0" bIns="0" anchor="ctr"/>
          <a:lstStyle/>
          <a:p>
            <a:pPr hangingPunct="1">
              <a:defRPr/>
            </a:pPr>
            <a:endParaRPr lang="en-US" sz="4800" b="0" i="0" dirty="0">
              <a:solidFill>
                <a:srgbClr val="DD1516"/>
              </a:solidFill>
              <a:latin typeface="Lato Light" panose="020F050202020403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B32233-6E39-FE47-9D34-5901766A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037" y="622395"/>
            <a:ext cx="21267764" cy="1397000"/>
          </a:xfrm>
          <a:prstGeom prst="rect">
            <a:avLst/>
          </a:prstGeom>
        </p:spPr>
        <p:txBody>
          <a:bodyPr anchor="ctr" anchorCtr="0"/>
          <a:lstStyle>
            <a:lvl1pPr>
              <a:defRPr sz="72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766286-1583-0A49-8694-72CBF953A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301482" y="12756807"/>
            <a:ext cx="1036320" cy="73025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Lato Light" panose="020F0502020204030203" pitchFamily="34" charset="0"/>
              </a:defRPr>
            </a:lvl1pPr>
          </a:lstStyle>
          <a:p>
            <a:fld id="{49CA0F20-1007-48DE-887C-CA3309253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5ACDD55-AB45-7442-BA3E-F4A07CB4A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25129" y="12752458"/>
            <a:ext cx="984515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>
                <a:latin typeface="Lato Light" panose="020F0502020204030203" pitchFamily="34" charset="0"/>
              </a:rPr>
              <a:t>Information contained in this document is private and confidential. This document contains information sensitive to the strategic positioning of Infinicept, Inc. and this is considered a trade secret of Infinicept, Inc.</a:t>
            </a:r>
            <a:endParaRPr lang="en-US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6015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91FDE4-B988-EF40-AFEA-20A7FBB1D18C}"/>
              </a:ext>
            </a:extLst>
          </p:cNvPr>
          <p:cNvSpPr/>
          <p:nvPr/>
        </p:nvSpPr>
        <p:spPr>
          <a:xfrm>
            <a:off x="0" y="608980"/>
            <a:ext cx="1511559" cy="1397000"/>
          </a:xfrm>
          <a:prstGeom prst="rect">
            <a:avLst/>
          </a:prstGeom>
          <a:solidFill>
            <a:srgbClr val="DD1516"/>
          </a:solidFill>
          <a:ln>
            <a:noFill/>
          </a:ln>
        </p:spPr>
        <p:txBody>
          <a:bodyPr lIns="0" tIns="0" rIns="0" bIns="0" anchor="ctr"/>
          <a:lstStyle/>
          <a:p>
            <a:pPr hangingPunct="1">
              <a:defRPr/>
            </a:pPr>
            <a:endParaRPr lang="en-US" sz="4800" b="0" i="0" dirty="0">
              <a:solidFill>
                <a:srgbClr val="DD1516"/>
              </a:solidFill>
              <a:latin typeface="Lato Light" panose="020F050202020403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B32233-6E39-FE47-9D34-5901766A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037" y="622395"/>
            <a:ext cx="21267764" cy="1397000"/>
          </a:xfrm>
          <a:prstGeom prst="rect">
            <a:avLst/>
          </a:prstGeom>
        </p:spPr>
        <p:txBody>
          <a:bodyPr anchor="ctr" anchorCtr="0"/>
          <a:lstStyle>
            <a:lvl1pPr>
              <a:defRPr sz="7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DC2408-A9CF-BA45-9EB7-B99D5C21C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301482" y="12756807"/>
            <a:ext cx="1036320" cy="73025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Lato Light" panose="020F0502020204030203" pitchFamily="34" charset="0"/>
              </a:defRPr>
            </a:lvl1pPr>
          </a:lstStyle>
          <a:p>
            <a:fld id="{49CA0F20-1007-48DE-887C-CA3309253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01A19C3-DD6D-CF45-9F5F-1B079A1BD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25129" y="12752458"/>
            <a:ext cx="984515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>
                <a:latin typeface="Lato Light" panose="020F0502020204030203" pitchFamily="34" charset="0"/>
              </a:rPr>
              <a:t>Information contained in this document is private and confidential. This document contains information sensitive to the strategic positioning of Infinicept, Inc. and this is considered a trade secret of Infinicept, Inc.</a:t>
            </a:r>
            <a:endParaRPr lang="en-US" dirty="0">
              <a:latin typeface="Lato Light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FB473B-DF9F-FF46-A365-2E703937F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13" y="12712703"/>
            <a:ext cx="2901948" cy="6218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66D262-5765-C14D-8F12-85F8358183B8}"/>
              </a:ext>
            </a:extLst>
          </p:cNvPr>
          <p:cNvSpPr txBox="1"/>
          <p:nvPr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|  GET PAYMENTS GOING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YOUR WAY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1838F8-CA35-A54F-930E-BA05988ABB7E}"/>
              </a:ext>
            </a:extLst>
          </p:cNvPr>
          <p:cNvSpPr/>
          <p:nvPr userDrawn="1"/>
        </p:nvSpPr>
        <p:spPr>
          <a:xfrm>
            <a:off x="0" y="608980"/>
            <a:ext cx="1511559" cy="1397000"/>
          </a:xfrm>
          <a:prstGeom prst="rect">
            <a:avLst/>
          </a:prstGeom>
          <a:solidFill>
            <a:srgbClr val="DD1516"/>
          </a:solidFill>
          <a:ln>
            <a:noFill/>
          </a:ln>
        </p:spPr>
        <p:txBody>
          <a:bodyPr lIns="0" tIns="0" rIns="0" bIns="0" anchor="ctr"/>
          <a:lstStyle/>
          <a:p>
            <a:pPr hangingPunct="1">
              <a:defRPr/>
            </a:pPr>
            <a:endParaRPr lang="en-US" sz="4800" b="0" i="0" dirty="0">
              <a:solidFill>
                <a:srgbClr val="DD1516"/>
              </a:solidFill>
              <a:latin typeface="Lato Light" panose="020F0502020204030203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A64C2C-70EC-8A4B-9A62-1A14048FAF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813" y="12712703"/>
            <a:ext cx="2901948" cy="6218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82289D-A6A7-9844-A939-B20151AF05FE}"/>
              </a:ext>
            </a:extLst>
          </p:cNvPr>
          <p:cNvSpPr txBox="1"/>
          <p:nvPr userDrawn="1"/>
        </p:nvSpPr>
        <p:spPr>
          <a:xfrm>
            <a:off x="3600166" y="12841356"/>
            <a:ext cx="62533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|  GET PAYMENTS GOING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YOUR WAY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46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7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emf"/><Relationship Id="rId21" Type="http://schemas.openxmlformats.org/officeDocument/2006/relationships/image" Target="../media/image34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png"/><Relationship Id="rId2" Type="http://schemas.openxmlformats.org/officeDocument/2006/relationships/image" Target="../media/image15.emf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24" Type="http://schemas.openxmlformats.org/officeDocument/2006/relationships/image" Target="../media/image37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A2A6F0-2593-B84E-B80D-122EB10E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737BDF-76FC-724B-8CF1-B2CEA0878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34D40-CA26-1847-AC9E-5679A45BBAFA}"/>
              </a:ext>
            </a:extLst>
          </p:cNvPr>
          <p:cNvSpPr txBox="1"/>
          <p:nvPr/>
        </p:nvSpPr>
        <p:spPr>
          <a:xfrm>
            <a:off x="15773400" y="4894729"/>
            <a:ext cx="7073154" cy="78396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</a:rPr>
              <a:t>NOTE: TO MAKE THIS YOUR DEFAULT TEMPLATE IN POWERPOINT…</a:t>
            </a:r>
          </a:p>
          <a:p>
            <a:pPr algn="l"/>
            <a:endParaRPr lang="en-US" sz="2800" dirty="0">
              <a:solidFill>
                <a:schemeClr val="tx2"/>
              </a:solidFill>
              <a:latin typeface="+mj-lt"/>
            </a:endParaRPr>
          </a:p>
          <a:p>
            <a:pPr algn="l"/>
            <a:r>
              <a:rPr lang="en-US" sz="2800" dirty="0">
                <a:solidFill>
                  <a:schemeClr val="tx2"/>
                </a:solidFill>
                <a:latin typeface="+mj-lt"/>
              </a:rPr>
              <a:t>FIRST: SAVE THEME</a:t>
            </a:r>
          </a:p>
          <a:p>
            <a:pPr marL="514350" indent="-514350" algn="l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On the Design Tab, click the arrow to the right of the theme gallery. </a:t>
            </a:r>
          </a:p>
          <a:p>
            <a:pPr marL="514350" indent="-514350" algn="l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Go to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Save Current Theme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at the bottom of the menu and select it, name it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Infinicept theme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then click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Save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2800" dirty="0">
                <a:solidFill>
                  <a:schemeClr val="tx2"/>
                </a:solidFill>
                <a:latin typeface="+mj-lt"/>
              </a:rPr>
              <a:t>SECOND: SAVE THEME AS DEFAULT</a:t>
            </a:r>
          </a:p>
          <a:p>
            <a:pPr marL="514350" indent="-514350" algn="l">
              <a:buAutoNum type="arabicPeriod"/>
            </a:pPr>
            <a:r>
              <a:rPr lang="en-US" sz="2800">
                <a:solidFill>
                  <a:schemeClr val="tx1"/>
                </a:solidFill>
                <a:latin typeface="+mj-lt"/>
              </a:rPr>
              <a:t>On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the Design tab, click the same arrow to the right of the theme gallery and point to the theme that’s now appearing under the section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Custom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, then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right-click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on it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514350" indent="-514350" algn="l">
              <a:buAutoNum type="arabicPeriod"/>
            </a:pPr>
            <a:r>
              <a:rPr lang="en-US" sz="2800">
                <a:solidFill>
                  <a:schemeClr val="tx1"/>
                </a:solidFill>
                <a:latin typeface="+mj-lt"/>
              </a:rPr>
              <a:t>Click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Set as Default Theme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 The next time that you open a new presentation, it will open with this theme as your default.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9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490B-EC6B-3E4B-BC1C-547AF55E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7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6F9DD3-D8F3-7F4E-B7CB-9E8CC96AD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F661BD-DC29-F44D-BB13-C4F93FAC0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CA0F20-1007-48DE-887C-CA3309253609}" type="slidenum">
              <a:rPr lang="en-US" smtClean="0"/>
              <a:pPr/>
              <a:t>3</a:t>
            </a:fld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95854-1DED-1044-8E5A-3A30DEF8C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Lato Light" panose="020F0502020204030203" pitchFamily="34" charset="0"/>
              </a:rPr>
              <a:t>Information contained in this document is private and confidential. This document contains information sensitive to the strategic positioning of </a:t>
            </a:r>
            <a:r>
              <a:rPr lang="en-US" dirty="0" err="1">
                <a:latin typeface="Lato Light" panose="020F0502020204030203" pitchFamily="34" charset="0"/>
              </a:rPr>
              <a:t>Infinicept</a:t>
            </a:r>
            <a:r>
              <a:rPr lang="en-US" dirty="0">
                <a:latin typeface="Lato Light" panose="020F0502020204030203" pitchFamily="34" charset="0"/>
              </a:rPr>
              <a:t>, Inc. and this is considered a trade secret of </a:t>
            </a:r>
            <a:r>
              <a:rPr lang="en-US" dirty="0" err="1">
                <a:latin typeface="Lato Light" panose="020F0502020204030203" pitchFamily="34" charset="0"/>
              </a:rPr>
              <a:t>Infinicept</a:t>
            </a:r>
            <a:r>
              <a:rPr lang="en-US" dirty="0">
                <a:latin typeface="Lato Light" panose="020F0502020204030203" pitchFamily="34" charset="0"/>
              </a:rPr>
              <a:t>, Inc.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1544A5-94BD-4744-9A64-866B7EC4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9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B20638-7F00-CB41-B9A5-84A868D7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23D013-71D7-CA4E-B8C9-E98314C2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76182-BB2B-ED44-9B7D-5C3D6CBD3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9CA0F20-1007-48DE-887C-CA3309253609}" type="slidenum">
              <a:rPr lang="en-US" smtClean="0"/>
              <a:pPr/>
              <a:t>4</a:t>
            </a:fld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809AC-7432-114B-982B-D27CE1175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ato Light" panose="020F0502020204030203" pitchFamily="34" charset="0"/>
              </a:rPr>
              <a:t>Information contained in this document is private and confidential. This document contains information sensitive to the strategic positioning of </a:t>
            </a:r>
            <a:r>
              <a:rPr lang="en-US" dirty="0" err="1">
                <a:latin typeface="Lato Light" panose="020F0502020204030203" pitchFamily="34" charset="0"/>
              </a:rPr>
              <a:t>Infinicept</a:t>
            </a:r>
            <a:r>
              <a:rPr lang="en-US" dirty="0">
                <a:latin typeface="Lato Light" panose="020F0502020204030203" pitchFamily="34" charset="0"/>
              </a:rPr>
              <a:t>, Inc. and this is considered a trade secret of </a:t>
            </a:r>
            <a:r>
              <a:rPr lang="en-US" dirty="0" err="1">
                <a:latin typeface="Lato Light" panose="020F0502020204030203" pitchFamily="34" charset="0"/>
              </a:rPr>
              <a:t>Infinicept</a:t>
            </a:r>
            <a:r>
              <a:rPr lang="en-US" dirty="0">
                <a:latin typeface="Lato Light" panose="020F0502020204030203" pitchFamily="34" charset="0"/>
              </a:rPr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233324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D85D6C-2F68-8B42-9A32-58751FA3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2C61BF-6E35-9C4C-A97E-A110DC5FC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9CA0F20-1007-48DE-887C-CA3309253609}" type="slidenum">
              <a:rPr lang="en-US" smtClean="0"/>
              <a:pPr/>
              <a:t>5</a:t>
            </a:fld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2EF7D-6F39-0746-9017-E4932D0CF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ato Light" panose="020F0502020204030203" pitchFamily="34" charset="0"/>
              </a:rPr>
              <a:t>Information contained in this document is private and confidential. This document contains information sensitive to the strategic positioning of </a:t>
            </a:r>
            <a:r>
              <a:rPr lang="en-US" dirty="0" err="1">
                <a:latin typeface="Lato Light" panose="020F0502020204030203" pitchFamily="34" charset="0"/>
              </a:rPr>
              <a:t>Infinicept</a:t>
            </a:r>
            <a:r>
              <a:rPr lang="en-US" dirty="0">
                <a:latin typeface="Lato Light" panose="020F0502020204030203" pitchFamily="34" charset="0"/>
              </a:rPr>
              <a:t>, Inc. and this is considered a trade secret of </a:t>
            </a:r>
            <a:r>
              <a:rPr lang="en-US" dirty="0" err="1">
                <a:latin typeface="Lato Light" panose="020F0502020204030203" pitchFamily="34" charset="0"/>
              </a:rPr>
              <a:t>Infinicept</a:t>
            </a:r>
            <a:r>
              <a:rPr lang="en-US" dirty="0">
                <a:latin typeface="Lato Light" panose="020F0502020204030203" pitchFamily="34" charset="0"/>
              </a:rPr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6326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7DEDFF-1B63-2E4F-AC01-FBD105E43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9CA0F20-1007-48DE-887C-CA3309253609}" type="slidenum">
              <a:rPr lang="en-US" smtClean="0"/>
              <a:pPr/>
              <a:t>6</a:t>
            </a:fld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81819-270B-8C4C-85F9-2D683AE1F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ato Light" panose="020F0502020204030203" pitchFamily="34" charset="0"/>
              </a:rPr>
              <a:t>Information contained in this document is private and confidential. This document contains information sensitive to the strategic positioning of </a:t>
            </a:r>
            <a:r>
              <a:rPr lang="en-US" dirty="0" err="1">
                <a:latin typeface="Lato Light" panose="020F0502020204030203" pitchFamily="34" charset="0"/>
              </a:rPr>
              <a:t>Infinicept</a:t>
            </a:r>
            <a:r>
              <a:rPr lang="en-US" dirty="0">
                <a:latin typeface="Lato Light" panose="020F0502020204030203" pitchFamily="34" charset="0"/>
              </a:rPr>
              <a:t>, Inc. and this is considered a trade secret of </a:t>
            </a:r>
            <a:r>
              <a:rPr lang="en-US" dirty="0" err="1">
                <a:latin typeface="Lato Light" panose="020F0502020204030203" pitchFamily="34" charset="0"/>
              </a:rPr>
              <a:t>Infinicept</a:t>
            </a:r>
            <a:r>
              <a:rPr lang="en-US" dirty="0">
                <a:latin typeface="Lato Light" panose="020F0502020204030203" pitchFamily="34" charset="0"/>
              </a:rPr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40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77B48D-9652-ED48-A4D5-0D843D3728DC}"/>
              </a:ext>
            </a:extLst>
          </p:cNvPr>
          <p:cNvSpPr txBox="1"/>
          <p:nvPr/>
        </p:nvSpPr>
        <p:spPr>
          <a:xfrm>
            <a:off x="8195187" y="973393"/>
            <a:ext cx="799362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COLOR PALETTE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85F97F-BE50-4846-AB5E-2ACA16593A26}"/>
              </a:ext>
            </a:extLst>
          </p:cNvPr>
          <p:cNvGrpSpPr/>
          <p:nvPr/>
        </p:nvGrpSpPr>
        <p:grpSpPr>
          <a:xfrm>
            <a:off x="1755057" y="6275438"/>
            <a:ext cx="9682317" cy="1165123"/>
            <a:chOff x="5471651" y="5117690"/>
            <a:chExt cx="9682317" cy="116512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8559CE-01C4-2447-A4AD-1AAC2CA3EC37}"/>
                </a:ext>
              </a:extLst>
            </p:cNvPr>
            <p:cNvSpPr/>
            <p:nvPr/>
          </p:nvSpPr>
          <p:spPr>
            <a:xfrm>
              <a:off x="5471651" y="5117690"/>
              <a:ext cx="1165123" cy="1165123"/>
            </a:xfrm>
            <a:prstGeom prst="rect">
              <a:avLst/>
            </a:prstGeom>
            <a:solidFill>
              <a:srgbClr val="67737B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8DF4AF-2547-CC40-8D9B-A02043C6E60E}"/>
                </a:ext>
              </a:extLst>
            </p:cNvPr>
            <p:cNvSpPr txBox="1"/>
            <p:nvPr/>
          </p:nvSpPr>
          <p:spPr>
            <a:xfrm>
              <a:off x="7160342" y="5392474"/>
              <a:ext cx="799362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j-lt"/>
                </a:rPr>
                <a:t>Text (white background)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F38811C-42E0-2A47-82DE-D416D0AE5D79}"/>
              </a:ext>
            </a:extLst>
          </p:cNvPr>
          <p:cNvGrpSpPr/>
          <p:nvPr/>
        </p:nvGrpSpPr>
        <p:grpSpPr>
          <a:xfrm>
            <a:off x="1755057" y="8095306"/>
            <a:ext cx="9682317" cy="1165123"/>
            <a:chOff x="5471651" y="5117690"/>
            <a:chExt cx="9682317" cy="11651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FA314E-CC4F-D84F-85D8-EEC1A70F20F8}"/>
                </a:ext>
              </a:extLst>
            </p:cNvPr>
            <p:cNvSpPr/>
            <p:nvPr/>
          </p:nvSpPr>
          <p:spPr>
            <a:xfrm>
              <a:off x="5471651" y="5117690"/>
              <a:ext cx="1165123" cy="1165123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5765A9-6F77-CC45-903E-87723A3F8D4B}"/>
                </a:ext>
              </a:extLst>
            </p:cNvPr>
            <p:cNvSpPr txBox="1"/>
            <p:nvPr/>
          </p:nvSpPr>
          <p:spPr>
            <a:xfrm>
              <a:off x="7160342" y="5392474"/>
              <a:ext cx="799362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j-lt"/>
                </a:rPr>
                <a:t>Text (dark background)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EF7BC4-1FAE-D341-AB09-F408B825C632}"/>
              </a:ext>
            </a:extLst>
          </p:cNvPr>
          <p:cNvGrpSpPr/>
          <p:nvPr/>
        </p:nvGrpSpPr>
        <p:grpSpPr>
          <a:xfrm>
            <a:off x="1755057" y="2846438"/>
            <a:ext cx="9682317" cy="1165123"/>
            <a:chOff x="5471651" y="5117690"/>
            <a:chExt cx="9682317" cy="11651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866BDF-1043-E34F-88EA-FB7FFC375407}"/>
                </a:ext>
              </a:extLst>
            </p:cNvPr>
            <p:cNvSpPr/>
            <p:nvPr/>
          </p:nvSpPr>
          <p:spPr>
            <a:xfrm>
              <a:off x="5471651" y="5117690"/>
              <a:ext cx="1165123" cy="1165123"/>
            </a:xfrm>
            <a:prstGeom prst="rect">
              <a:avLst/>
            </a:prstGeom>
            <a:solidFill>
              <a:srgbClr val="DD2629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EA1EDA-7933-8140-90BB-B1DB6787A3A2}"/>
                </a:ext>
              </a:extLst>
            </p:cNvPr>
            <p:cNvSpPr txBox="1"/>
            <p:nvPr/>
          </p:nvSpPr>
          <p:spPr>
            <a:xfrm>
              <a:off x="7160342" y="5392474"/>
              <a:ext cx="799362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 err="1">
                  <a:solidFill>
                    <a:schemeClr val="bg1">
                      <a:lumMod val="60000"/>
                      <a:lumOff val="40000"/>
                    </a:schemeClr>
                  </a:solidFill>
                  <a:latin typeface="+mj-lt"/>
                </a:rPr>
                <a:t>Infinicept</a:t>
              </a:r>
              <a:r>
                <a:rPr lang="en-US" sz="400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j-lt"/>
                </a:rPr>
                <a:t> Red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617E0A-2F36-9F47-B782-D1B169B029C2}"/>
              </a:ext>
            </a:extLst>
          </p:cNvPr>
          <p:cNvGrpSpPr/>
          <p:nvPr/>
        </p:nvGrpSpPr>
        <p:grpSpPr>
          <a:xfrm>
            <a:off x="1755057" y="9915174"/>
            <a:ext cx="9682317" cy="1165123"/>
            <a:chOff x="5471651" y="5117690"/>
            <a:chExt cx="9682317" cy="116512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0F6588-F40D-C54C-B0F3-B05D7BC44384}"/>
                </a:ext>
              </a:extLst>
            </p:cNvPr>
            <p:cNvSpPr/>
            <p:nvPr/>
          </p:nvSpPr>
          <p:spPr>
            <a:xfrm>
              <a:off x="5471651" y="5117690"/>
              <a:ext cx="1165123" cy="116512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CBFE7A-BD2C-1444-B0AE-C9FE92B3E06B}"/>
                </a:ext>
              </a:extLst>
            </p:cNvPr>
            <p:cNvSpPr txBox="1"/>
            <p:nvPr/>
          </p:nvSpPr>
          <p:spPr>
            <a:xfrm>
              <a:off x="7160342" y="5392474"/>
              <a:ext cx="799362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j-lt"/>
                </a:rPr>
                <a:t>Text Bullets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F8601EE-09F1-844B-A391-965A73DFDEB4}"/>
              </a:ext>
            </a:extLst>
          </p:cNvPr>
          <p:cNvSpPr/>
          <p:nvPr/>
        </p:nvSpPr>
        <p:spPr>
          <a:xfrm>
            <a:off x="14893415" y="4422579"/>
            <a:ext cx="1165123" cy="1165123"/>
          </a:xfrm>
          <a:prstGeom prst="rect">
            <a:avLst/>
          </a:prstGeom>
          <a:solidFill>
            <a:srgbClr val="03060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4F32FC-447C-D34E-87C5-56A666EE2379}"/>
              </a:ext>
            </a:extLst>
          </p:cNvPr>
          <p:cNvSpPr/>
          <p:nvPr/>
        </p:nvSpPr>
        <p:spPr>
          <a:xfrm>
            <a:off x="16574732" y="4422579"/>
            <a:ext cx="1165123" cy="1165123"/>
          </a:xfrm>
          <a:prstGeom prst="rect">
            <a:avLst/>
          </a:prstGeom>
          <a:solidFill>
            <a:srgbClr val="DB932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E9518-20DF-6647-906D-4651B23B02D0}"/>
              </a:ext>
            </a:extLst>
          </p:cNvPr>
          <p:cNvSpPr txBox="1"/>
          <p:nvPr/>
        </p:nvSpPr>
        <p:spPr>
          <a:xfrm>
            <a:off x="14170744" y="3121221"/>
            <a:ext cx="79936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Secondary Colors &amp; Shades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E14041-F22A-0E4F-BE52-02E391B281E8}"/>
              </a:ext>
            </a:extLst>
          </p:cNvPr>
          <p:cNvSpPr/>
          <p:nvPr/>
        </p:nvSpPr>
        <p:spPr>
          <a:xfrm>
            <a:off x="18307666" y="4422579"/>
            <a:ext cx="1165123" cy="1165123"/>
          </a:xfrm>
          <a:prstGeom prst="rect">
            <a:avLst/>
          </a:prstGeom>
          <a:solidFill>
            <a:srgbClr val="38708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CB484C-5832-3042-B288-B4F4097D4F41}"/>
              </a:ext>
            </a:extLst>
          </p:cNvPr>
          <p:cNvSpPr/>
          <p:nvPr/>
        </p:nvSpPr>
        <p:spPr>
          <a:xfrm>
            <a:off x="14893415" y="6242447"/>
            <a:ext cx="1165123" cy="1165123"/>
          </a:xfrm>
          <a:prstGeom prst="rect">
            <a:avLst/>
          </a:prstGeom>
          <a:solidFill>
            <a:srgbClr val="5F606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18E65A-57EF-4148-925F-B6705DE35F31}"/>
              </a:ext>
            </a:extLst>
          </p:cNvPr>
          <p:cNvSpPr/>
          <p:nvPr/>
        </p:nvSpPr>
        <p:spPr>
          <a:xfrm>
            <a:off x="16574732" y="6242447"/>
            <a:ext cx="1165123" cy="1165123"/>
          </a:xfrm>
          <a:prstGeom prst="rect">
            <a:avLst/>
          </a:prstGeom>
          <a:solidFill>
            <a:srgbClr val="FAA22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6FDE4A-454E-8C4E-971E-95DED573EE17}"/>
              </a:ext>
            </a:extLst>
          </p:cNvPr>
          <p:cNvSpPr/>
          <p:nvPr/>
        </p:nvSpPr>
        <p:spPr>
          <a:xfrm>
            <a:off x="18307666" y="6242447"/>
            <a:ext cx="1165123" cy="1165123"/>
          </a:xfrm>
          <a:prstGeom prst="rect">
            <a:avLst/>
          </a:prstGeom>
          <a:solidFill>
            <a:srgbClr val="30A7B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91046F-7975-154A-A7D7-EE6BA525B3FD}"/>
              </a:ext>
            </a:extLst>
          </p:cNvPr>
          <p:cNvSpPr/>
          <p:nvPr/>
        </p:nvSpPr>
        <p:spPr>
          <a:xfrm>
            <a:off x="14893415" y="8062315"/>
            <a:ext cx="1165123" cy="1165123"/>
          </a:xfrm>
          <a:prstGeom prst="rect">
            <a:avLst/>
          </a:prstGeom>
          <a:solidFill>
            <a:srgbClr val="A7A7A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7DA780-F587-8E44-9C91-B1BE372D8C87}"/>
              </a:ext>
            </a:extLst>
          </p:cNvPr>
          <p:cNvSpPr/>
          <p:nvPr/>
        </p:nvSpPr>
        <p:spPr>
          <a:xfrm>
            <a:off x="16574732" y="8062315"/>
            <a:ext cx="1165123" cy="1165123"/>
          </a:xfrm>
          <a:prstGeom prst="rect">
            <a:avLst/>
          </a:prstGeom>
          <a:solidFill>
            <a:srgbClr val="F9B22B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4E7254-5736-424B-96B2-9F3872655739}"/>
              </a:ext>
            </a:extLst>
          </p:cNvPr>
          <p:cNvSpPr/>
          <p:nvPr/>
        </p:nvSpPr>
        <p:spPr>
          <a:xfrm>
            <a:off x="18307666" y="8062315"/>
            <a:ext cx="1165123" cy="1165123"/>
          </a:xfrm>
          <a:prstGeom prst="rect">
            <a:avLst/>
          </a:prstGeom>
          <a:solidFill>
            <a:srgbClr val="65C8C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CA7948-CCAC-E14E-928C-E8005DE6DFC6}"/>
              </a:ext>
            </a:extLst>
          </p:cNvPr>
          <p:cNvSpPr/>
          <p:nvPr/>
        </p:nvSpPr>
        <p:spPr>
          <a:xfrm>
            <a:off x="14893414" y="9882183"/>
            <a:ext cx="1165123" cy="1165123"/>
          </a:xfrm>
          <a:prstGeom prst="rect">
            <a:avLst/>
          </a:prstGeom>
          <a:solidFill>
            <a:srgbClr val="DCDC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  <a:latin typeface="Lato Light" panose="020F0502020204030203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2D5512-3488-484E-8F77-99A1C1E49333}"/>
              </a:ext>
            </a:extLst>
          </p:cNvPr>
          <p:cNvGrpSpPr/>
          <p:nvPr/>
        </p:nvGrpSpPr>
        <p:grpSpPr>
          <a:xfrm>
            <a:off x="1755057" y="11735042"/>
            <a:ext cx="9682317" cy="1165123"/>
            <a:chOff x="5471651" y="5117690"/>
            <a:chExt cx="9682317" cy="116512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E70E4BC-1BEB-3549-A687-1B7C0C597FD5}"/>
                </a:ext>
              </a:extLst>
            </p:cNvPr>
            <p:cNvSpPr/>
            <p:nvPr/>
          </p:nvSpPr>
          <p:spPr>
            <a:xfrm>
              <a:off x="5471651" y="5117690"/>
              <a:ext cx="1165123" cy="1165123"/>
            </a:xfrm>
            <a:prstGeom prst="rect">
              <a:avLst/>
            </a:prstGeom>
            <a:solidFill>
              <a:srgbClr val="344043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F02750-5F7F-8846-AB37-FFDEAFFD02EF}"/>
                </a:ext>
              </a:extLst>
            </p:cNvPr>
            <p:cNvSpPr txBox="1"/>
            <p:nvPr/>
          </p:nvSpPr>
          <p:spPr>
            <a:xfrm>
              <a:off x="7160342" y="5392474"/>
              <a:ext cx="799362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j-lt"/>
                </a:rPr>
                <a:t>Primary Background - Dark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55DB31C-1BB3-E546-BF76-F9191DD0A594}"/>
              </a:ext>
            </a:extLst>
          </p:cNvPr>
          <p:cNvGrpSpPr/>
          <p:nvPr/>
        </p:nvGrpSpPr>
        <p:grpSpPr>
          <a:xfrm>
            <a:off x="2968110" y="4542930"/>
            <a:ext cx="4493394" cy="1165123"/>
            <a:chOff x="5471651" y="5117690"/>
            <a:chExt cx="4493394" cy="116512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4FF3154-9AC5-FF4A-A9C6-94694C9CF415}"/>
                </a:ext>
              </a:extLst>
            </p:cNvPr>
            <p:cNvSpPr/>
            <p:nvPr/>
          </p:nvSpPr>
          <p:spPr>
            <a:xfrm>
              <a:off x="5471651" y="5117690"/>
              <a:ext cx="1165123" cy="1165123"/>
            </a:xfrm>
            <a:prstGeom prst="rect">
              <a:avLst/>
            </a:prstGeom>
            <a:solidFill>
              <a:srgbClr val="E64E40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81FDFC-741F-EE4C-A6A7-E25A818FD01C}"/>
                </a:ext>
              </a:extLst>
            </p:cNvPr>
            <p:cNvSpPr txBox="1"/>
            <p:nvPr/>
          </p:nvSpPr>
          <p:spPr>
            <a:xfrm>
              <a:off x="7160342" y="5392474"/>
              <a:ext cx="280470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j-lt"/>
                </a:rPr>
                <a:t>Light Shade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45E5D71-F8F3-7B47-B84E-A768DA32717B}"/>
              </a:ext>
            </a:extLst>
          </p:cNvPr>
          <p:cNvGrpSpPr/>
          <p:nvPr/>
        </p:nvGrpSpPr>
        <p:grpSpPr>
          <a:xfrm>
            <a:off x="7950359" y="4578944"/>
            <a:ext cx="4583017" cy="1165123"/>
            <a:chOff x="5471651" y="5117690"/>
            <a:chExt cx="4583017" cy="116512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2BCFA51-90B2-6B47-B42E-3244AC63D515}"/>
                </a:ext>
              </a:extLst>
            </p:cNvPr>
            <p:cNvSpPr/>
            <p:nvPr/>
          </p:nvSpPr>
          <p:spPr>
            <a:xfrm>
              <a:off x="5471651" y="5117690"/>
              <a:ext cx="1165123" cy="1165123"/>
            </a:xfrm>
            <a:prstGeom prst="rect">
              <a:avLst/>
            </a:prstGeom>
            <a:solidFill>
              <a:srgbClr val="4A1513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BE4B6CE-6624-4144-8F50-56584EB05DD0}"/>
                </a:ext>
              </a:extLst>
            </p:cNvPr>
            <p:cNvSpPr txBox="1"/>
            <p:nvPr/>
          </p:nvSpPr>
          <p:spPr>
            <a:xfrm>
              <a:off x="7160342" y="5392474"/>
              <a:ext cx="289432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j-lt"/>
                </a:rPr>
                <a:t>Dark Shade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08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77B48D-9652-ED48-A4D5-0D843D3728DC}"/>
              </a:ext>
            </a:extLst>
          </p:cNvPr>
          <p:cNvSpPr txBox="1"/>
          <p:nvPr/>
        </p:nvSpPr>
        <p:spPr>
          <a:xfrm>
            <a:off x="7270955" y="973393"/>
            <a:ext cx="984209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IMAGE STYLE EXAMPLES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8FE668C-5E37-F443-B9FC-27C629E6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93" y="9502554"/>
            <a:ext cx="2672819" cy="19302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AD1B278-CD5A-6B4A-90C9-ACD764282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64" y="3049545"/>
            <a:ext cx="2057749" cy="203608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D536D533-CEEF-7943-A96E-A99B858582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8651" r="18692" b="38588"/>
          <a:stretch/>
        </p:blipFill>
        <p:spPr>
          <a:xfrm>
            <a:off x="0" y="6758164"/>
            <a:ext cx="3981729" cy="1114661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B2A72F9-1E72-8F42-9FFF-EC896E719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90238" y="9006763"/>
            <a:ext cx="2365055" cy="2426011"/>
          </a:xfrm>
          <a:prstGeom prst="rect">
            <a:avLst/>
          </a:prstGeom>
        </p:spPr>
      </p:pic>
      <p:pic>
        <p:nvPicPr>
          <p:cNvPr id="44" name="Picture 9">
            <a:extLst>
              <a:ext uri="{FF2B5EF4-FFF2-40B4-BE49-F238E27FC236}">
                <a16:creationId xmlns:a16="http://schemas.microsoft.com/office/drawing/2014/main" id="{388BC340-8B52-4945-A495-3C5A78A0D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4789695" y="2290274"/>
            <a:ext cx="2744052" cy="281477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FBD6B0D1-B3BC-9041-B39C-E836117A7FA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1571" t="23651" r="22828" b="24451"/>
          <a:stretch/>
        </p:blipFill>
        <p:spPr>
          <a:xfrm>
            <a:off x="10322842" y="6081855"/>
            <a:ext cx="3727311" cy="2467277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44AF1FD-9B0A-6D4C-B1EA-F74F59A092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060481" y="5480120"/>
            <a:ext cx="4716739" cy="334506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A5C38C7D-88D2-8541-A871-66D2DF3C5C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246295" y="2360288"/>
            <a:ext cx="3760583" cy="257718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436AE30-907F-244D-9C79-32564A8B42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911578" y="8707714"/>
            <a:ext cx="3098419" cy="31782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32FC2C3-CA50-3647-BD4F-9E1867E69DB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31661" y="2642483"/>
            <a:ext cx="2745486" cy="229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E819A9-F1F2-1843-884B-7D1444E8D10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117" y="9134879"/>
            <a:ext cx="2942024" cy="257059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77ED0AA-0D69-1B4D-8397-DA405657817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21271" y="5504917"/>
            <a:ext cx="5571603" cy="303905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DA9A835-D955-C04B-8F94-64752D20FCA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21253" t="44631" r="26278" b="19729"/>
          <a:stretch/>
        </p:blipFill>
        <p:spPr>
          <a:xfrm>
            <a:off x="1242089" y="2780755"/>
            <a:ext cx="3632250" cy="24672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5DB698-EDE3-C24B-A7CC-41F2B89287A8}"/>
              </a:ext>
            </a:extLst>
          </p:cNvPr>
          <p:cNvSpPr txBox="1"/>
          <p:nvPr/>
        </p:nvSpPr>
        <p:spPr>
          <a:xfrm>
            <a:off x="7507072" y="12327979"/>
            <a:ext cx="98420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See ”Image Library” for more images….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1AF440F-B9C3-4175-9258-1748B53EFB7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568" y="5851892"/>
            <a:ext cx="4249624" cy="286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8766B4-52FB-904B-BD8B-10AF71A33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7135"/>
      </p:ext>
    </p:extLst>
  </p:cSld>
  <p:clrMapOvr>
    <a:masterClrMapping/>
  </p:clrMapOvr>
</p:sld>
</file>

<file path=ppt/theme/theme1.xml><?xml version="1.0" encoding="utf-8"?>
<a:theme xmlns:a="http://schemas.openxmlformats.org/drawingml/2006/main" name="Infinicept NEW">
  <a:themeElements>
    <a:clrScheme name="Infinicept NEW">
      <a:dk1>
        <a:srgbClr val="A2ABB0"/>
      </a:dk1>
      <a:lt1>
        <a:srgbClr val="67737A"/>
      </a:lt1>
      <a:dk2>
        <a:srgbClr val="FFFFFF"/>
      </a:dk2>
      <a:lt2>
        <a:srgbClr val="030607"/>
      </a:lt2>
      <a:accent1>
        <a:srgbClr val="D81712"/>
      </a:accent1>
      <a:accent2>
        <a:srgbClr val="FF0100"/>
      </a:accent2>
      <a:accent3>
        <a:srgbClr val="491513"/>
      </a:accent3>
      <a:accent4>
        <a:srgbClr val="FAA129"/>
      </a:accent4>
      <a:accent5>
        <a:srgbClr val="30A7B4"/>
      </a:accent5>
      <a:accent6>
        <a:srgbClr val="344043"/>
      </a:accent6>
      <a:hlink>
        <a:srgbClr val="30A7B4"/>
      </a:hlink>
      <a:folHlink>
        <a:srgbClr val="64C8C3"/>
      </a:folHlink>
    </a:clrScheme>
    <a:fontScheme name="Infinicept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2400" dirty="0">
            <a:solidFill>
              <a:schemeClr val="accent6"/>
            </a:solidFill>
          </a:defRPr>
        </a:defPPr>
      </a:lstStyle>
    </a:spDef>
    <a:txDef>
      <a:spPr>
        <a:noFill/>
      </a:spPr>
      <a:bodyPr wrap="square" lIns="0" tIns="0" rIns="0" bIns="0" rtlCol="0">
        <a:spAutoFit/>
      </a:bodyPr>
      <a:lstStyle>
        <a:defPPr algn="l">
          <a:defRPr sz="2800" dirty="0" smtClean="0">
            <a:solidFill>
              <a:schemeClr val="tx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finicept NEW" id="{8A852A5A-743D-844C-81EA-2BE3B76A9DA7}" vid="{DC955257-67D5-4B44-8C18-2E2FC5863C26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43790</TotalTime>
  <Words>309</Words>
  <Application>Microsoft Office PowerPoint</Application>
  <PresentationFormat>Custom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Lato Light</vt:lpstr>
      <vt:lpstr>Wingdings</vt:lpstr>
      <vt:lpstr>Infinicept 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Holmstedt</dc:creator>
  <cp:lastModifiedBy>Thu Sokol</cp:lastModifiedBy>
  <cp:revision>402</cp:revision>
  <dcterms:created xsi:type="dcterms:W3CDTF">2020-10-13T16:55:48Z</dcterms:created>
  <dcterms:modified xsi:type="dcterms:W3CDTF">2022-03-09T17:05:41Z</dcterms:modified>
</cp:coreProperties>
</file>