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Robo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slide" Target="slides/slide5.xml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408ff246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408ff24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d408ff246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d408ff246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d408ff246f_0_15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d408ff246f_0_1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d408ff246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d408ff246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d408ff246f_0_1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d408ff246f_0_1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reativecommons.org/licenses/by/3.0/us/" TargetMode="External"/><Relationship Id="rId4" Type="http://schemas.openxmlformats.org/officeDocument/2006/relationships/hyperlink" Target="https://blog.getguru.com/how-to-write-change-management-plan-template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reativecommons.org/licenses/by/3.0/us/" TargetMode="External"/><Relationship Id="rId4" Type="http://schemas.openxmlformats.org/officeDocument/2006/relationships/hyperlink" Target="https://blog.getguru.com/how-to-write-change-management-plan-template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creativecommons.org/licenses/by/3.0/us/" TargetMode="External"/><Relationship Id="rId4" Type="http://schemas.openxmlformats.org/officeDocument/2006/relationships/hyperlink" Target="https://blog.getguru.com/how-to-write-change-management-plan-templates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reativecommons.org/licenses/by/3.0/us/" TargetMode="External"/><Relationship Id="rId4" Type="http://schemas.openxmlformats.org/officeDocument/2006/relationships/hyperlink" Target="https://blog.getguru.com/how-to-write-change-management-plan-template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reativecommons.org/licenses/by/3.0/us/" TargetMode="External"/><Relationship Id="rId4" Type="http://schemas.openxmlformats.org/officeDocument/2006/relationships/hyperlink" Target="https://blog.getguru.com/how-to-write-change-management-plan-templat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572000" y="-10700"/>
            <a:ext cx="4572000" cy="515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Management Strategy</a:t>
            </a:r>
            <a:endParaRPr b="1" sz="3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Purpose:</a:t>
            </a: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 accomplish </a:t>
            </a:r>
            <a:b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&lt;insert specific&gt; change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Objectives: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Measure of success 1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Measure of success 2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Measure of success 3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93725" y="4661550"/>
            <a:ext cx="43893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CC-BY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2021 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with attribution link to </a:t>
            </a:r>
            <a:b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https://blog.getguru.com/how-to-write-change-management-plan-templates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								           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4663350" y="4661550"/>
            <a:ext cx="4389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[COMPANY NAME]</a:t>
            </a:r>
            <a:endParaRPr b="1"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0" y="1473150"/>
            <a:ext cx="9144000" cy="218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>
            <p:ph type="title"/>
          </p:nvPr>
        </p:nvSpPr>
        <p:spPr>
          <a:xfrm>
            <a:off x="775463" y="717450"/>
            <a:ext cx="18909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Assessment</a:t>
            </a:r>
            <a:endParaRPr b="1" sz="16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775476" y="1551450"/>
            <a:ext cx="20223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Customize assessment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Investigate history, </a:t>
            </a: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openness</a:t>
            </a: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to change, and unique change factors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Verify scope of change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Share priority needs and recommended stages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Interviews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Journey map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Impact assessment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Operational transition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4"/>
          <p:cNvSpPr txBox="1"/>
          <p:nvPr>
            <p:ph type="title"/>
          </p:nvPr>
        </p:nvSpPr>
        <p:spPr>
          <a:xfrm>
            <a:off x="2930188" y="717450"/>
            <a:ext cx="18909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Strategy Planning</a:t>
            </a:r>
            <a:endParaRPr b="1" sz="16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14"/>
          <p:cNvSpPr txBox="1"/>
          <p:nvPr>
            <p:ph type="title"/>
          </p:nvPr>
        </p:nvSpPr>
        <p:spPr>
          <a:xfrm>
            <a:off x="5084913" y="717450"/>
            <a:ext cx="18909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Program Implementation</a:t>
            </a:r>
            <a:endParaRPr b="1" sz="16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4"/>
          <p:cNvSpPr txBox="1"/>
          <p:nvPr>
            <p:ph type="title"/>
          </p:nvPr>
        </p:nvSpPr>
        <p:spPr>
          <a:xfrm>
            <a:off x="7239638" y="717450"/>
            <a:ext cx="18909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Program Measurement</a:t>
            </a:r>
            <a:endParaRPr b="1" sz="16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0" name="Google Shape;70;p14"/>
          <p:cNvCxnSpPr/>
          <p:nvPr/>
        </p:nvCxnSpPr>
        <p:spPr>
          <a:xfrm>
            <a:off x="2797700" y="906250"/>
            <a:ext cx="0" cy="3924300"/>
          </a:xfrm>
          <a:prstGeom prst="straightConnector1">
            <a:avLst/>
          </a:prstGeom>
          <a:noFill/>
          <a:ln cap="flat" cmpd="sng" w="9525">
            <a:solidFill>
              <a:srgbClr val="1554B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" name="Google Shape;71;p14"/>
          <p:cNvCxnSpPr/>
          <p:nvPr/>
        </p:nvCxnSpPr>
        <p:spPr>
          <a:xfrm>
            <a:off x="4949750" y="906250"/>
            <a:ext cx="0" cy="3924300"/>
          </a:xfrm>
          <a:prstGeom prst="straightConnector1">
            <a:avLst/>
          </a:prstGeom>
          <a:noFill/>
          <a:ln cap="flat" cmpd="sng" w="9525">
            <a:solidFill>
              <a:srgbClr val="1554B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" name="Google Shape;72;p14"/>
          <p:cNvCxnSpPr/>
          <p:nvPr/>
        </p:nvCxnSpPr>
        <p:spPr>
          <a:xfrm>
            <a:off x="7112500" y="906250"/>
            <a:ext cx="0" cy="3924300"/>
          </a:xfrm>
          <a:prstGeom prst="straightConnector1">
            <a:avLst/>
          </a:prstGeom>
          <a:noFill/>
          <a:ln cap="flat" cmpd="sng" w="9525">
            <a:solidFill>
              <a:srgbClr val="1554B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" name="Google Shape;73;p14"/>
          <p:cNvSpPr txBox="1"/>
          <p:nvPr/>
        </p:nvSpPr>
        <p:spPr>
          <a:xfrm>
            <a:off x="174275" y="160400"/>
            <a:ext cx="5586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Management Approach</a:t>
            </a:r>
            <a:endParaRPr b="1" sz="20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74;p14"/>
          <p:cNvSpPr txBox="1"/>
          <p:nvPr/>
        </p:nvSpPr>
        <p:spPr>
          <a:xfrm rot="-5400000">
            <a:off x="-1054925" y="2780775"/>
            <a:ext cx="295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Tools</a:t>
            </a:r>
            <a:r>
              <a:rPr b="1" lang="en">
                <a:latin typeface="Roboto"/>
                <a:ea typeface="Roboto"/>
                <a:cs typeface="Roboto"/>
                <a:sym typeface="Roboto"/>
              </a:rPr>
              <a:t>	       	    </a:t>
            </a: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Key activities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2930200" y="1551450"/>
            <a:ext cx="2022300" cy="33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Refine and formalize the case for change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Build ROI-based roadmap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Plan for alignment and mobilization (vision, sponsors, stakeholders, communications, workforce enablement)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Vision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Stakeholder analytics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Readiness assessment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Strategy map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7117763" y="1551450"/>
            <a:ext cx="20223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Monitor adoption of change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Improve ongoing adoption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Seek change </a:t>
            </a: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management</a:t>
            </a: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learnings for future change in a retrospective workshop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Review change analytics metrics (defined during assessment and planning)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" name="Google Shape;77;p14"/>
          <p:cNvSpPr txBox="1"/>
          <p:nvPr>
            <p:ph idx="1" type="body"/>
          </p:nvPr>
        </p:nvSpPr>
        <p:spPr>
          <a:xfrm>
            <a:off x="5084913" y="1551450"/>
            <a:ext cx="20223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Implement leadership priority change(s)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Run workshops on process/job impacts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Integrate cross-functional stakeholder plans for short- and long-term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Conduct initial change program evaluation</a:t>
            </a:r>
            <a:b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Documentation for leadership priorities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Communication plans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Process/job impact modeling</a:t>
            </a:r>
            <a:endParaRPr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93725" y="4661550"/>
            <a:ext cx="43893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CC-BY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2021 with attribution link to </a:t>
            </a:r>
            <a:b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https://blog.getguru.com/how-to-write-change-management-plan-templates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								           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663350" y="4813950"/>
            <a:ext cx="4389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[COMPANY NAME]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Management Plan Stages</a:t>
            </a:r>
            <a:endParaRPr b="1" sz="20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682123" y="22327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D3D3D"/>
                </a:solidFill>
              </a:rPr>
              <a:t>Request submission</a:t>
            </a:r>
            <a:endParaRPr b="1">
              <a:solidFill>
                <a:srgbClr val="3D3D3D"/>
              </a:solidFill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638650" y="2566650"/>
            <a:ext cx="14865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3D3D"/>
              </a:buClr>
              <a:buSzPts val="1200"/>
              <a:buChar char="●"/>
            </a:pPr>
            <a:r>
              <a:rPr lang="en" sz="1200">
                <a:solidFill>
                  <a:srgbClr val="3D3D3D"/>
                </a:solidFill>
              </a:rPr>
              <a:t>Describe change</a:t>
            </a:r>
            <a:endParaRPr sz="1200">
              <a:solidFill>
                <a:srgbClr val="3D3D3D"/>
              </a:solidFill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3D3D"/>
              </a:buClr>
              <a:buSzPts val="1200"/>
              <a:buChar char="●"/>
            </a:pPr>
            <a:r>
              <a:rPr lang="en" sz="1200">
                <a:solidFill>
                  <a:srgbClr val="3D3D3D"/>
                </a:solidFill>
              </a:rPr>
              <a:t>Consider the impact / scope</a:t>
            </a:r>
            <a:endParaRPr sz="1200">
              <a:solidFill>
                <a:srgbClr val="3D3D3D"/>
              </a:solidFill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3D3D"/>
              </a:buClr>
              <a:buSzPts val="1200"/>
              <a:buChar char="●"/>
            </a:pPr>
            <a:r>
              <a:rPr lang="en" sz="1200">
                <a:solidFill>
                  <a:srgbClr val="3D3D3D"/>
                </a:solidFill>
              </a:rPr>
              <a:t>Submit change request form</a:t>
            </a:r>
            <a:endParaRPr sz="1200">
              <a:solidFill>
                <a:srgbClr val="3D3D3D"/>
              </a:solidFill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2171231" y="22327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D3D3D"/>
                </a:solidFill>
              </a:rPr>
              <a:t>Submission review</a:t>
            </a:r>
            <a:endParaRPr b="1">
              <a:solidFill>
                <a:srgbClr val="3D3D3D"/>
              </a:solidFill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3656291" y="22327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58585"/>
                </a:solidFill>
              </a:rPr>
              <a:t>Plan development</a:t>
            </a:r>
            <a:endParaRPr b="1">
              <a:solidFill>
                <a:srgbClr val="858585"/>
              </a:solidFill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5144075" y="2232725"/>
            <a:ext cx="1606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58585"/>
                </a:solidFill>
              </a:rPr>
              <a:t>Implementation and monitoring</a:t>
            </a:r>
            <a:endParaRPr b="1">
              <a:solidFill>
                <a:srgbClr val="858585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6784389" y="22327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58585"/>
                </a:solidFill>
              </a:rPr>
              <a:t>Result assessment</a:t>
            </a:r>
            <a:endParaRPr b="1">
              <a:solidFill>
                <a:srgbClr val="858585"/>
              </a:solidFill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3612350" y="2587700"/>
            <a:ext cx="14865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1200"/>
              <a:buChar char="●"/>
            </a:pPr>
            <a:r>
              <a:rPr lang="en" sz="1200">
                <a:solidFill>
                  <a:srgbClr val="858585"/>
                </a:solidFill>
              </a:rPr>
              <a:t>Review cost- benefit analysis</a:t>
            </a:r>
            <a:endParaRPr sz="1200">
              <a:solidFill>
                <a:srgbClr val="858585"/>
              </a:solidFill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1200"/>
              <a:buChar char="●"/>
            </a:pPr>
            <a:r>
              <a:rPr lang="en" sz="1200">
                <a:solidFill>
                  <a:srgbClr val="858585"/>
                </a:solidFill>
              </a:rPr>
              <a:t>Review impact analysis</a:t>
            </a:r>
            <a:endParaRPr sz="1200">
              <a:solidFill>
                <a:srgbClr val="858585"/>
              </a:solidFill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1200"/>
              <a:buChar char="●"/>
            </a:pPr>
            <a:r>
              <a:rPr lang="en" sz="1200">
                <a:solidFill>
                  <a:srgbClr val="858585"/>
                </a:solidFill>
              </a:rPr>
              <a:t>Resource / asset allocation</a:t>
            </a:r>
            <a:endParaRPr sz="1200">
              <a:solidFill>
                <a:srgbClr val="858585"/>
              </a:solidFill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1200"/>
              <a:buChar char="●"/>
            </a:pPr>
            <a:r>
              <a:rPr lang="en" sz="1200">
                <a:solidFill>
                  <a:srgbClr val="858585"/>
                </a:solidFill>
              </a:rPr>
              <a:t>Plan timeline</a:t>
            </a:r>
            <a:endParaRPr sz="1200">
              <a:solidFill>
                <a:srgbClr val="858585"/>
              </a:solidFill>
            </a:endParaRPr>
          </a:p>
        </p:txBody>
      </p:sp>
      <p:sp>
        <p:nvSpPr>
          <p:cNvPr id="92" name="Google Shape;92;p15"/>
          <p:cNvSpPr/>
          <p:nvPr/>
        </p:nvSpPr>
        <p:spPr>
          <a:xfrm>
            <a:off x="4998867" y="381102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6791674" y="381102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5"/>
          <p:cNvSpPr/>
          <p:nvPr/>
        </p:nvSpPr>
        <p:spPr>
          <a:xfrm>
            <a:off x="1411119" y="1961288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5"/>
          <p:cNvSpPr/>
          <p:nvPr/>
        </p:nvSpPr>
        <p:spPr>
          <a:xfrm>
            <a:off x="1409900" y="2423642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5"/>
          <p:cNvSpPr/>
          <p:nvPr/>
        </p:nvSpPr>
        <p:spPr>
          <a:xfrm>
            <a:off x="1409900" y="288616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endParaRPr/>
          </a:p>
        </p:txBody>
      </p:sp>
      <p:sp>
        <p:nvSpPr>
          <p:cNvPr id="97" name="Google Shape;97;p15"/>
          <p:cNvSpPr/>
          <p:nvPr/>
        </p:nvSpPr>
        <p:spPr>
          <a:xfrm>
            <a:off x="1409900" y="3348519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"/>
          <p:cNvSpPr/>
          <p:nvPr/>
        </p:nvSpPr>
        <p:spPr>
          <a:xfrm>
            <a:off x="1409900" y="381102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3204760" y="1961288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5"/>
          <p:cNvSpPr/>
          <p:nvPr/>
        </p:nvSpPr>
        <p:spPr>
          <a:xfrm>
            <a:off x="3203541" y="2423642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3203541" y="288616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3203541" y="3348519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3204891" y="381102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1412142" y="1346325"/>
            <a:ext cx="1792500" cy="307500"/>
          </a:xfrm>
          <a:prstGeom prst="rect">
            <a:avLst/>
          </a:prstGeom>
          <a:solidFill>
            <a:srgbClr val="1554B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Q1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1412142" y="1653803"/>
            <a:ext cx="597000" cy="307500"/>
          </a:xfrm>
          <a:prstGeom prst="rect">
            <a:avLst/>
          </a:prstGeom>
          <a:solidFill>
            <a:srgbClr val="1554B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JAN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2009631" y="1653803"/>
            <a:ext cx="597000" cy="307500"/>
          </a:xfrm>
          <a:prstGeom prst="rect">
            <a:avLst/>
          </a:prstGeom>
          <a:solidFill>
            <a:srgbClr val="1554B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FEB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2607120" y="1653803"/>
            <a:ext cx="597000" cy="307500"/>
          </a:xfrm>
          <a:prstGeom prst="rect">
            <a:avLst/>
          </a:prstGeom>
          <a:solidFill>
            <a:srgbClr val="1554B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MAR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3205787" y="1346325"/>
            <a:ext cx="17925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Q2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p15"/>
          <p:cNvSpPr/>
          <p:nvPr/>
        </p:nvSpPr>
        <p:spPr>
          <a:xfrm>
            <a:off x="3205787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APR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3803276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MAY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4400765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JUN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4998736" y="1961288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4998867" y="2423642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4998867" y="288616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4998867" y="3348519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4999763" y="1346325"/>
            <a:ext cx="17925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Q3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4999763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JUL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18" name="Google Shape;118;p15"/>
          <p:cNvSpPr/>
          <p:nvPr/>
        </p:nvSpPr>
        <p:spPr>
          <a:xfrm>
            <a:off x="5597252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AUG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19" name="Google Shape;119;p15"/>
          <p:cNvSpPr/>
          <p:nvPr/>
        </p:nvSpPr>
        <p:spPr>
          <a:xfrm>
            <a:off x="6194741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SEP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6791674" y="1961288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6791805" y="2423642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6791674" y="2886165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5"/>
          <p:cNvSpPr/>
          <p:nvPr/>
        </p:nvSpPr>
        <p:spPr>
          <a:xfrm>
            <a:off x="6791674" y="3348519"/>
            <a:ext cx="1792500" cy="462900"/>
          </a:xfrm>
          <a:prstGeom prst="rect">
            <a:avLst/>
          </a:prstGeom>
          <a:solidFill>
            <a:srgbClr val="E9EEF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6792701" y="1346325"/>
            <a:ext cx="17925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Q4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6792701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OCT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7390190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NOV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7987679" y="1653803"/>
            <a:ext cx="597000" cy="3075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</a:rPr>
              <a:t>DEC</a:t>
            </a:r>
            <a:endParaRPr sz="800">
              <a:solidFill>
                <a:srgbClr val="FFFFFF"/>
              </a:solidFill>
            </a:endParaRPr>
          </a:p>
        </p:txBody>
      </p:sp>
      <p:sp>
        <p:nvSpPr>
          <p:cNvPr id="128" name="Google Shape;128;p15"/>
          <p:cNvSpPr/>
          <p:nvPr/>
        </p:nvSpPr>
        <p:spPr>
          <a:xfrm flipH="1" rot="5400000">
            <a:off x="4025700" y="2231675"/>
            <a:ext cx="145800" cy="17757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5"/>
          <p:cNvSpPr/>
          <p:nvPr/>
        </p:nvSpPr>
        <p:spPr>
          <a:xfrm flipH="1" rot="5400000">
            <a:off x="3212913" y="3048034"/>
            <a:ext cx="141300" cy="1413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 flipH="1" rot="5400000">
            <a:off x="3443675" y="1182000"/>
            <a:ext cx="140700" cy="29457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5"/>
          <p:cNvSpPr/>
          <p:nvPr/>
        </p:nvSpPr>
        <p:spPr>
          <a:xfrm flipH="1" rot="5400000">
            <a:off x="2304425" y="2320991"/>
            <a:ext cx="141900" cy="6684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396125" y="2423649"/>
            <a:ext cx="1014600" cy="462900"/>
          </a:xfrm>
          <a:prstGeom prst="rect">
            <a:avLst/>
          </a:prstGeom>
          <a:solidFill>
            <a:srgbClr val="1554B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Form sponsorship coalition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5"/>
          <p:cNvSpPr/>
          <p:nvPr/>
        </p:nvSpPr>
        <p:spPr>
          <a:xfrm>
            <a:off x="396125" y="2886170"/>
            <a:ext cx="1014600" cy="4629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Plan and communicate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5"/>
          <p:cNvSpPr/>
          <p:nvPr/>
        </p:nvSpPr>
        <p:spPr>
          <a:xfrm>
            <a:off x="396125" y="3348521"/>
            <a:ext cx="1014600" cy="4629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Manage change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396125" y="3811025"/>
            <a:ext cx="1014600" cy="462900"/>
          </a:xfrm>
          <a:prstGeom prst="rect">
            <a:avLst/>
          </a:prstGeom>
          <a:solidFill>
            <a:srgbClr val="3372D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Reinforce change</a:t>
            </a:r>
            <a:endParaRPr b="1"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15"/>
          <p:cNvSpPr/>
          <p:nvPr/>
        </p:nvSpPr>
        <p:spPr>
          <a:xfrm>
            <a:off x="396125" y="1346325"/>
            <a:ext cx="1014600" cy="1077900"/>
          </a:xfrm>
          <a:prstGeom prst="rect">
            <a:avLst/>
          </a:prstGeom>
          <a:solidFill>
            <a:srgbClr val="1554B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Communicate vision and business case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15"/>
          <p:cNvSpPr/>
          <p:nvPr/>
        </p:nvSpPr>
        <p:spPr>
          <a:xfrm flipH="1" rot="5400000">
            <a:off x="2822348" y="1006425"/>
            <a:ext cx="141600" cy="23721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5"/>
          <p:cNvSpPr/>
          <p:nvPr/>
        </p:nvSpPr>
        <p:spPr>
          <a:xfrm flipH="1" rot="5400000">
            <a:off x="1827449" y="1857975"/>
            <a:ext cx="141900" cy="6690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5"/>
          <p:cNvSpPr/>
          <p:nvPr/>
        </p:nvSpPr>
        <p:spPr>
          <a:xfrm flipH="1" rot="5400000">
            <a:off x="6423600" y="2689700"/>
            <a:ext cx="137400" cy="17820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5"/>
          <p:cNvSpPr/>
          <p:nvPr/>
        </p:nvSpPr>
        <p:spPr>
          <a:xfrm flipH="1" rot="5400000">
            <a:off x="5601237" y="3509400"/>
            <a:ext cx="141300" cy="1413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5"/>
          <p:cNvSpPr/>
          <p:nvPr/>
        </p:nvSpPr>
        <p:spPr>
          <a:xfrm flipH="1" rot="5400000">
            <a:off x="7318300" y="2854250"/>
            <a:ext cx="141600" cy="2377200"/>
          </a:xfrm>
          <a:prstGeom prst="round2SameRect">
            <a:avLst>
              <a:gd fmla="val 0" name="adj1"/>
              <a:gd fmla="val 50000" name="adj2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5"/>
          <p:cNvSpPr/>
          <p:nvPr/>
        </p:nvSpPr>
        <p:spPr>
          <a:xfrm flipH="1" rot="5400000">
            <a:off x="6200512" y="3972175"/>
            <a:ext cx="141300" cy="1413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7594284" y="4001125"/>
            <a:ext cx="914700" cy="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1554BD"/>
                </a:solidFill>
              </a:rPr>
              <a:t>Report on change metrics</a:t>
            </a:r>
            <a:endParaRPr sz="800">
              <a:solidFill>
                <a:srgbClr val="1554BD"/>
              </a:solidFill>
            </a:endParaRPr>
          </a:p>
        </p:txBody>
      </p:sp>
      <p:sp>
        <p:nvSpPr>
          <p:cNvPr id="144" name="Google Shape;144;p15"/>
          <p:cNvSpPr/>
          <p:nvPr/>
        </p:nvSpPr>
        <p:spPr>
          <a:xfrm>
            <a:off x="7515529" y="4017224"/>
            <a:ext cx="66300" cy="57600"/>
          </a:xfrm>
          <a:prstGeom prst="triangle">
            <a:avLst>
              <a:gd fmla="val 50000" name="adj"/>
            </a:avLst>
          </a:prstGeom>
          <a:solidFill>
            <a:srgbClr val="1554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93725" y="4661550"/>
            <a:ext cx="43893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CC-BY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2021 with attribution link to </a:t>
            </a:r>
            <a:b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https://blog.getguru.com/how-to-write-change-management-plan-templates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								           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15"/>
          <p:cNvSpPr txBox="1"/>
          <p:nvPr/>
        </p:nvSpPr>
        <p:spPr>
          <a:xfrm>
            <a:off x="4663350" y="4813950"/>
            <a:ext cx="4389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[COMPANY NAME]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Change Management Process Template</a:t>
            </a:r>
            <a:endParaRPr b="1" sz="20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2" name="Google Shape;152;p16"/>
          <p:cNvCxnSpPr/>
          <p:nvPr/>
        </p:nvCxnSpPr>
        <p:spPr>
          <a:xfrm>
            <a:off x="1664415" y="1085821"/>
            <a:ext cx="718500" cy="741900"/>
          </a:xfrm>
          <a:prstGeom prst="straightConnector1">
            <a:avLst/>
          </a:prstGeom>
          <a:noFill/>
          <a:ln cap="flat" cmpd="sng" w="9525">
            <a:solidFill>
              <a:srgbClr val="1554B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3" name="Google Shape;153;p16"/>
          <p:cNvSpPr/>
          <p:nvPr/>
        </p:nvSpPr>
        <p:spPr>
          <a:xfrm flipH="1">
            <a:off x="796138" y="1697025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3372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54" name="Google Shape;154;p16"/>
          <p:cNvSpPr/>
          <p:nvPr/>
        </p:nvSpPr>
        <p:spPr>
          <a:xfrm>
            <a:off x="796311" y="1850850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1554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6"/>
          <p:cNvSpPr txBox="1"/>
          <p:nvPr/>
        </p:nvSpPr>
        <p:spPr>
          <a:xfrm>
            <a:off x="763423" y="23140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Request submission</a:t>
            </a:r>
            <a:endParaRPr b="1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719950" y="2647950"/>
            <a:ext cx="14865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Describe change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Consider the impact / scope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Submit change request form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1085439" y="964425"/>
            <a:ext cx="6243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200">
                <a:solidFill>
                  <a:srgbClr val="1554BD"/>
                </a:solidFill>
              </a:rPr>
              <a:t>1</a:t>
            </a:r>
            <a:endParaRPr b="1" sz="1200">
              <a:solidFill>
                <a:srgbClr val="1554BD"/>
              </a:solidFill>
            </a:endParaRPr>
          </a:p>
        </p:txBody>
      </p:sp>
      <p:cxnSp>
        <p:nvCxnSpPr>
          <p:cNvPr id="158" name="Google Shape;158;p16"/>
          <p:cNvCxnSpPr/>
          <p:nvPr/>
        </p:nvCxnSpPr>
        <p:spPr>
          <a:xfrm>
            <a:off x="3151986" y="1085821"/>
            <a:ext cx="718500" cy="741900"/>
          </a:xfrm>
          <a:prstGeom prst="straightConnector1">
            <a:avLst/>
          </a:prstGeom>
          <a:noFill/>
          <a:ln cap="flat" cmpd="sng" w="9525">
            <a:solidFill>
              <a:srgbClr val="1554B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9" name="Google Shape;159;p16"/>
          <p:cNvSpPr/>
          <p:nvPr/>
        </p:nvSpPr>
        <p:spPr>
          <a:xfrm flipH="1">
            <a:off x="2283710" y="1697025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3372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2283883" y="1850850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1554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6"/>
          <p:cNvSpPr txBox="1"/>
          <p:nvPr/>
        </p:nvSpPr>
        <p:spPr>
          <a:xfrm>
            <a:off x="2252531" y="23140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Submission review</a:t>
            </a:r>
            <a:endParaRPr b="1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16"/>
          <p:cNvSpPr txBox="1"/>
          <p:nvPr/>
        </p:nvSpPr>
        <p:spPr>
          <a:xfrm>
            <a:off x="2574547" y="964425"/>
            <a:ext cx="6243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200">
                <a:solidFill>
                  <a:srgbClr val="1554BD"/>
                </a:solidFill>
              </a:rPr>
              <a:t>2</a:t>
            </a:r>
            <a:endParaRPr b="1" sz="1200">
              <a:solidFill>
                <a:srgbClr val="1554BD"/>
              </a:solidFill>
            </a:endParaRPr>
          </a:p>
        </p:txBody>
      </p:sp>
      <p:cxnSp>
        <p:nvCxnSpPr>
          <p:cNvPr id="163" name="Google Shape;163;p16"/>
          <p:cNvCxnSpPr/>
          <p:nvPr/>
        </p:nvCxnSpPr>
        <p:spPr>
          <a:xfrm>
            <a:off x="4637135" y="1085821"/>
            <a:ext cx="718500" cy="741900"/>
          </a:xfrm>
          <a:prstGeom prst="straightConnector1">
            <a:avLst/>
          </a:prstGeom>
          <a:noFill/>
          <a:ln cap="flat" cmpd="sng" w="9525">
            <a:solidFill>
              <a:srgbClr val="B0C0C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" name="Google Shape;164;p16"/>
          <p:cNvSpPr/>
          <p:nvPr/>
        </p:nvSpPr>
        <p:spPr>
          <a:xfrm flipH="1">
            <a:off x="3768859" y="1697025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EC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65" name="Google Shape;165;p16"/>
          <p:cNvSpPr/>
          <p:nvPr/>
        </p:nvSpPr>
        <p:spPr>
          <a:xfrm>
            <a:off x="3769032" y="1850850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6"/>
          <p:cNvSpPr txBox="1"/>
          <p:nvPr/>
        </p:nvSpPr>
        <p:spPr>
          <a:xfrm>
            <a:off x="3737591" y="23140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Plan development</a:t>
            </a:r>
            <a:endParaRPr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16"/>
          <p:cNvSpPr txBox="1"/>
          <p:nvPr/>
        </p:nvSpPr>
        <p:spPr>
          <a:xfrm>
            <a:off x="4059607" y="964425"/>
            <a:ext cx="6243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200">
                <a:solidFill>
                  <a:schemeClr val="accent3"/>
                </a:solidFill>
              </a:rPr>
              <a:t>3</a:t>
            </a:r>
            <a:endParaRPr b="1" sz="1200">
              <a:solidFill>
                <a:schemeClr val="accent3"/>
              </a:solidFill>
            </a:endParaRPr>
          </a:p>
        </p:txBody>
      </p:sp>
      <p:cxnSp>
        <p:nvCxnSpPr>
          <p:cNvPr id="168" name="Google Shape;168;p16"/>
          <p:cNvCxnSpPr/>
          <p:nvPr/>
        </p:nvCxnSpPr>
        <p:spPr>
          <a:xfrm>
            <a:off x="6124917" y="1085821"/>
            <a:ext cx="718500" cy="741900"/>
          </a:xfrm>
          <a:prstGeom prst="straightConnector1">
            <a:avLst/>
          </a:prstGeom>
          <a:noFill/>
          <a:ln cap="flat" cmpd="sng" w="9525">
            <a:solidFill>
              <a:srgbClr val="B0C0C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16"/>
          <p:cNvSpPr/>
          <p:nvPr/>
        </p:nvSpPr>
        <p:spPr>
          <a:xfrm flipH="1">
            <a:off x="5256641" y="1697025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EC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70" name="Google Shape;170;p16"/>
          <p:cNvSpPr/>
          <p:nvPr/>
        </p:nvSpPr>
        <p:spPr>
          <a:xfrm>
            <a:off x="5256813" y="1850850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6"/>
          <p:cNvSpPr txBox="1"/>
          <p:nvPr/>
        </p:nvSpPr>
        <p:spPr>
          <a:xfrm>
            <a:off x="5225375" y="2314025"/>
            <a:ext cx="1606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Implementation and monitoring</a:t>
            </a:r>
            <a:endParaRPr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" name="Google Shape;172;p16"/>
          <p:cNvSpPr txBox="1"/>
          <p:nvPr/>
        </p:nvSpPr>
        <p:spPr>
          <a:xfrm>
            <a:off x="5547394" y="964425"/>
            <a:ext cx="6243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200">
                <a:solidFill>
                  <a:schemeClr val="accent3"/>
                </a:solidFill>
              </a:rPr>
              <a:t>4</a:t>
            </a:r>
            <a:endParaRPr b="1" sz="1200">
              <a:solidFill>
                <a:schemeClr val="accent3"/>
              </a:solidFill>
            </a:endParaRPr>
          </a:p>
        </p:txBody>
      </p:sp>
      <p:cxnSp>
        <p:nvCxnSpPr>
          <p:cNvPr id="173" name="Google Shape;173;p16"/>
          <p:cNvCxnSpPr/>
          <p:nvPr/>
        </p:nvCxnSpPr>
        <p:spPr>
          <a:xfrm>
            <a:off x="7610066" y="1085821"/>
            <a:ext cx="718500" cy="741900"/>
          </a:xfrm>
          <a:prstGeom prst="straightConnector1">
            <a:avLst/>
          </a:prstGeom>
          <a:noFill/>
          <a:ln cap="flat" cmpd="sng" w="9525">
            <a:solidFill>
              <a:srgbClr val="B0C0C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4" name="Google Shape;174;p16"/>
          <p:cNvSpPr/>
          <p:nvPr/>
        </p:nvSpPr>
        <p:spPr>
          <a:xfrm flipH="1">
            <a:off x="6741789" y="1697025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EC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75" name="Google Shape;175;p16"/>
          <p:cNvSpPr/>
          <p:nvPr/>
        </p:nvSpPr>
        <p:spPr>
          <a:xfrm>
            <a:off x="6741962" y="1850850"/>
            <a:ext cx="1605900" cy="143400"/>
          </a:xfrm>
          <a:prstGeom prst="parallelogram">
            <a:avLst>
              <a:gd fmla="val 96952" name="adj"/>
            </a:avLst>
          </a:prstGeom>
          <a:solidFill>
            <a:srgbClr val="B0C0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6"/>
          <p:cNvSpPr txBox="1"/>
          <p:nvPr/>
        </p:nvSpPr>
        <p:spPr>
          <a:xfrm>
            <a:off x="6865689" y="2314025"/>
            <a:ext cx="132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Result assessment</a:t>
            </a:r>
            <a:endParaRPr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177;p16"/>
          <p:cNvSpPr txBox="1"/>
          <p:nvPr/>
        </p:nvSpPr>
        <p:spPr>
          <a:xfrm>
            <a:off x="7035305" y="964425"/>
            <a:ext cx="6243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200">
                <a:solidFill>
                  <a:schemeClr val="accent3"/>
                </a:solidFill>
              </a:rPr>
              <a:t>5</a:t>
            </a:r>
            <a:endParaRPr b="1" sz="1200">
              <a:solidFill>
                <a:schemeClr val="accent3"/>
              </a:solidFill>
            </a:endParaRPr>
          </a:p>
        </p:txBody>
      </p:sp>
      <p:sp>
        <p:nvSpPr>
          <p:cNvPr id="178" name="Google Shape;178;p16"/>
          <p:cNvSpPr txBox="1"/>
          <p:nvPr/>
        </p:nvSpPr>
        <p:spPr>
          <a:xfrm>
            <a:off x="2207038" y="2669000"/>
            <a:ext cx="14865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Verify scope / specification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Assess resource / asset needs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Cost benefit analysis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Impact analysis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54B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Submission approval</a:t>
            </a:r>
            <a:endParaRPr sz="12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9" name="Google Shape;179;p16"/>
          <p:cNvSpPr txBox="1"/>
          <p:nvPr/>
        </p:nvSpPr>
        <p:spPr>
          <a:xfrm>
            <a:off x="3693650" y="2669000"/>
            <a:ext cx="14865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Review cost- benefit analysis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Review impact analysis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Resource / asset allocation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Plan timeline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0" name="Google Shape;180;p16"/>
          <p:cNvSpPr txBox="1"/>
          <p:nvPr/>
        </p:nvSpPr>
        <p:spPr>
          <a:xfrm>
            <a:off x="5180250" y="2669000"/>
            <a:ext cx="16566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Implement change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Evaluate milestone success / challenges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Implement revisions (if needed)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Finalize data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16"/>
          <p:cNvSpPr txBox="1"/>
          <p:nvPr/>
        </p:nvSpPr>
        <p:spPr>
          <a:xfrm>
            <a:off x="6819750" y="2669000"/>
            <a:ext cx="16566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Assess change impact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Find process improvements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Compile findings report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333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Share report with stakeholders</a:t>
            </a:r>
            <a:endParaRPr sz="12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16"/>
          <p:cNvSpPr txBox="1"/>
          <p:nvPr/>
        </p:nvSpPr>
        <p:spPr>
          <a:xfrm>
            <a:off x="93725" y="4661550"/>
            <a:ext cx="43893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CC-BY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2021 with attribution link to </a:t>
            </a:r>
            <a:b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https://blog.getguru.com/how-to-write-change-management-plan-templates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								           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16"/>
          <p:cNvSpPr txBox="1"/>
          <p:nvPr/>
        </p:nvSpPr>
        <p:spPr>
          <a:xfrm>
            <a:off x="4663350" y="4813950"/>
            <a:ext cx="4389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[COMPANY NAME]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Meet the Change Management Team</a:t>
            </a:r>
            <a:endParaRPr b="1" sz="20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17"/>
          <p:cNvSpPr/>
          <p:nvPr/>
        </p:nvSpPr>
        <p:spPr>
          <a:xfrm>
            <a:off x="1321788" y="1502500"/>
            <a:ext cx="1729200" cy="1729200"/>
          </a:xfrm>
          <a:prstGeom prst="ellipse">
            <a:avLst/>
          </a:prstGeom>
          <a:solidFill>
            <a:srgbClr val="EC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7"/>
          <p:cNvSpPr/>
          <p:nvPr/>
        </p:nvSpPr>
        <p:spPr>
          <a:xfrm>
            <a:off x="3707398" y="1502500"/>
            <a:ext cx="1729200" cy="1729200"/>
          </a:xfrm>
          <a:prstGeom prst="ellipse">
            <a:avLst/>
          </a:prstGeom>
          <a:solidFill>
            <a:srgbClr val="EC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7"/>
          <p:cNvSpPr/>
          <p:nvPr/>
        </p:nvSpPr>
        <p:spPr>
          <a:xfrm>
            <a:off x="6093009" y="1502500"/>
            <a:ext cx="1729200" cy="1729200"/>
          </a:xfrm>
          <a:prstGeom prst="ellipse">
            <a:avLst/>
          </a:prstGeom>
          <a:solidFill>
            <a:srgbClr val="EC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7"/>
          <p:cNvSpPr txBox="1"/>
          <p:nvPr/>
        </p:nvSpPr>
        <p:spPr>
          <a:xfrm>
            <a:off x="1321788" y="3295874"/>
            <a:ext cx="1729200" cy="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Title</a:t>
            </a:r>
            <a:b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Name</a:t>
            </a:r>
            <a:endParaRPr sz="16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17"/>
          <p:cNvSpPr txBox="1"/>
          <p:nvPr/>
        </p:nvSpPr>
        <p:spPr>
          <a:xfrm>
            <a:off x="3707398" y="3295874"/>
            <a:ext cx="1729200" cy="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Title</a:t>
            </a:r>
            <a:b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Name</a:t>
            </a:r>
            <a:endParaRPr sz="16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17"/>
          <p:cNvSpPr txBox="1"/>
          <p:nvPr/>
        </p:nvSpPr>
        <p:spPr>
          <a:xfrm>
            <a:off x="6093009" y="3295874"/>
            <a:ext cx="1729200" cy="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Title</a:t>
            </a:r>
            <a:br>
              <a:rPr b="1"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600">
                <a:solidFill>
                  <a:srgbClr val="1554BD"/>
                </a:solidFill>
                <a:latin typeface="Roboto"/>
                <a:ea typeface="Roboto"/>
                <a:cs typeface="Roboto"/>
                <a:sym typeface="Roboto"/>
              </a:rPr>
              <a:t>Name</a:t>
            </a:r>
            <a:endParaRPr sz="1600">
              <a:solidFill>
                <a:srgbClr val="1554B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17"/>
          <p:cNvSpPr txBox="1"/>
          <p:nvPr/>
        </p:nvSpPr>
        <p:spPr>
          <a:xfrm>
            <a:off x="93725" y="4661550"/>
            <a:ext cx="43893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CC-BY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2021 with attribution link to </a:t>
            </a:r>
            <a:b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 u="sng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https://blog.getguru.com/how-to-write-change-management-plan-templates</a:t>
            </a:r>
            <a:r>
              <a:rPr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								           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17"/>
          <p:cNvSpPr txBox="1"/>
          <p:nvPr/>
        </p:nvSpPr>
        <p:spPr>
          <a:xfrm>
            <a:off x="4663350" y="4813950"/>
            <a:ext cx="4389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[COMPANY NAME]</a:t>
            </a:r>
            <a:endParaRPr b="1"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