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Roboto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regular.fntdata"/><Relationship Id="rId10" Type="http://schemas.openxmlformats.org/officeDocument/2006/relationships/slide" Target="slides/slide5.xml"/><Relationship Id="rId13" Type="http://schemas.openxmlformats.org/officeDocument/2006/relationships/font" Target="fonts/Roboto-italic.fntdata"/><Relationship Id="rId12" Type="http://schemas.openxmlformats.org/officeDocument/2006/relationships/font" Target="fonts/Roboto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Robo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d408ff246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d408ff246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d408ff246f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d408ff246f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d408ff246f_0_15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d408ff246f_0_15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d408ff246f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d408ff246f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d408ff246f_0_15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d408ff246f_0_15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creativecommons.org/licenses/by/3.0/us/" TargetMode="External"/><Relationship Id="rId4" Type="http://schemas.openxmlformats.org/officeDocument/2006/relationships/hyperlink" Target="https://blog.getguru.com/how-to-write-change-management-plan-templates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creativecommons.org/licenses/by/3.0/us/" TargetMode="External"/><Relationship Id="rId4" Type="http://schemas.openxmlformats.org/officeDocument/2006/relationships/hyperlink" Target="https://blog.getguru.com/how-to-write-change-management-plan-templates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creativecommons.org/licenses/by/3.0/us/" TargetMode="External"/><Relationship Id="rId4" Type="http://schemas.openxmlformats.org/officeDocument/2006/relationships/hyperlink" Target="https://blog.getguru.com/how-to-write-change-management-plan-templates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creativecommons.org/licenses/by/3.0/us/" TargetMode="External"/><Relationship Id="rId4" Type="http://schemas.openxmlformats.org/officeDocument/2006/relationships/hyperlink" Target="https://blog.getguru.com/how-to-write-change-management-plan-templates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creativecommons.org/licenses/by/3.0/us/" TargetMode="External"/><Relationship Id="rId4" Type="http://schemas.openxmlformats.org/officeDocument/2006/relationships/hyperlink" Target="https://blog.getguru.com/how-to-write-change-management-plan-templat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4572000" y="-10700"/>
            <a:ext cx="4572000" cy="5154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  <a:t>Change Management Strategy</a:t>
            </a:r>
            <a:endParaRPr b="1" sz="3200">
              <a:solidFill>
                <a:srgbClr val="1554BD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6" name="Google Shape;56;p13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  <a:t>Purpose:</a:t>
            </a:r>
            <a:r>
              <a:rPr lang="en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  <a:t> accomplish </a:t>
            </a:r>
            <a:br>
              <a:rPr lang="en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  <a:t>&lt;insert specific&gt; change</a:t>
            </a:r>
            <a:endParaRPr>
              <a:solidFill>
                <a:srgbClr val="1554BD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7" name="Google Shape;57;p13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Objectives:</a:t>
            </a:r>
            <a:endParaRPr b="1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"/>
              <a:buChar char="●"/>
            </a:pPr>
            <a:r>
              <a:rPr lang="en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Measure of success 1</a:t>
            </a:r>
            <a:endParaRPr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"/>
              <a:buChar char="●"/>
            </a:pPr>
            <a:r>
              <a:rPr lang="en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Measure of success 2</a:t>
            </a:r>
            <a:endParaRPr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"/>
              <a:buChar char="●"/>
            </a:pPr>
            <a:r>
              <a:rPr lang="en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Measure of success 3</a:t>
            </a:r>
            <a:endParaRPr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93725" y="4661550"/>
            <a:ext cx="4389300" cy="6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u="sng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CC-BY</a:t>
            </a:r>
            <a:r>
              <a:rPr lang="en" sz="900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" sz="900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rPr>
              <a:t>2021 </a:t>
            </a:r>
            <a:r>
              <a:rPr lang="en" sz="900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rPr>
              <a:t>with attribution link to </a:t>
            </a:r>
            <a:br>
              <a:rPr lang="en" sz="900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" sz="900" u="sng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https://blog.getguru.com/how-to-write-change-management-plan-templates</a:t>
            </a:r>
            <a:r>
              <a:rPr lang="en" sz="900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rPr>
              <a:t>								           </a:t>
            </a:r>
            <a:endParaRPr b="1" sz="900">
              <a:solidFill>
                <a:schemeClr val="accen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4663350" y="4661550"/>
            <a:ext cx="43893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[COMPANY NAME]</a:t>
            </a:r>
            <a:endParaRPr b="1" sz="9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/>
          <p:nvPr/>
        </p:nvSpPr>
        <p:spPr>
          <a:xfrm>
            <a:off x="0" y="1473150"/>
            <a:ext cx="9144000" cy="2180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4"/>
          <p:cNvSpPr txBox="1"/>
          <p:nvPr>
            <p:ph type="title"/>
          </p:nvPr>
        </p:nvSpPr>
        <p:spPr>
          <a:xfrm>
            <a:off x="775463" y="717450"/>
            <a:ext cx="1890900" cy="75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  <a:t>Change Assessment</a:t>
            </a:r>
            <a:endParaRPr b="1" sz="1600">
              <a:solidFill>
                <a:srgbClr val="1554BD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775476" y="1551450"/>
            <a:ext cx="20223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905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Roboto"/>
              <a:buChar char="●"/>
            </a:pPr>
            <a:r>
              <a:rPr lang="en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Customize assessment</a:t>
            </a:r>
            <a:endParaRPr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905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Roboto"/>
              <a:buChar char="●"/>
            </a:pPr>
            <a:r>
              <a:rPr lang="en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Investigate history, </a:t>
            </a:r>
            <a:r>
              <a:rPr lang="en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openness</a:t>
            </a:r>
            <a:r>
              <a:rPr lang="en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 to change, and unique change factors</a:t>
            </a:r>
            <a:endParaRPr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905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Roboto"/>
              <a:buChar char="●"/>
            </a:pPr>
            <a:r>
              <a:rPr lang="en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Verify scope of change</a:t>
            </a:r>
            <a:endParaRPr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905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Roboto"/>
              <a:buChar char="●"/>
            </a:pPr>
            <a:r>
              <a:rPr lang="en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Share priority needs and recommended stages</a:t>
            </a:r>
            <a:endParaRPr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1554BD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90500" lvl="0" marL="2286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1554BD"/>
              </a:buClr>
              <a:buSzPts val="1200"/>
              <a:buFont typeface="Roboto"/>
              <a:buChar char="●"/>
            </a:pPr>
            <a:r>
              <a:rPr lang="en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  <a:t>Interviews</a:t>
            </a:r>
            <a:endParaRPr>
              <a:solidFill>
                <a:srgbClr val="1554BD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905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554BD"/>
              </a:buClr>
              <a:buSzPts val="1200"/>
              <a:buFont typeface="Roboto"/>
              <a:buChar char="●"/>
            </a:pPr>
            <a:r>
              <a:rPr lang="en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  <a:t>Journey map</a:t>
            </a:r>
            <a:endParaRPr>
              <a:solidFill>
                <a:srgbClr val="1554BD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905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554BD"/>
              </a:buClr>
              <a:buSzPts val="1200"/>
              <a:buFont typeface="Roboto"/>
              <a:buChar char="●"/>
            </a:pPr>
            <a:r>
              <a:rPr lang="en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  <a:t>Impact assessment</a:t>
            </a:r>
            <a:endParaRPr>
              <a:solidFill>
                <a:srgbClr val="1554BD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905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554BD"/>
              </a:buClr>
              <a:buSzPts val="1200"/>
              <a:buFont typeface="Roboto"/>
              <a:buChar char="●"/>
            </a:pPr>
            <a:r>
              <a:rPr lang="en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  <a:t>Operational transition</a:t>
            </a:r>
            <a:endParaRPr>
              <a:solidFill>
                <a:srgbClr val="1554BD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7" name="Google Shape;67;p14"/>
          <p:cNvSpPr txBox="1"/>
          <p:nvPr>
            <p:ph type="title"/>
          </p:nvPr>
        </p:nvSpPr>
        <p:spPr>
          <a:xfrm>
            <a:off x="2930188" y="717450"/>
            <a:ext cx="1890900" cy="75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  <a:t>Change Strategy Planning</a:t>
            </a:r>
            <a:endParaRPr b="1" sz="1600">
              <a:solidFill>
                <a:srgbClr val="1554BD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8" name="Google Shape;68;p14"/>
          <p:cNvSpPr txBox="1"/>
          <p:nvPr>
            <p:ph type="title"/>
          </p:nvPr>
        </p:nvSpPr>
        <p:spPr>
          <a:xfrm>
            <a:off x="5084913" y="717450"/>
            <a:ext cx="1890900" cy="75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  <a:t>Change Program Implementation</a:t>
            </a:r>
            <a:endParaRPr b="1" sz="1600">
              <a:solidFill>
                <a:srgbClr val="1554BD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9" name="Google Shape;69;p14"/>
          <p:cNvSpPr txBox="1"/>
          <p:nvPr>
            <p:ph type="title"/>
          </p:nvPr>
        </p:nvSpPr>
        <p:spPr>
          <a:xfrm>
            <a:off x="7239638" y="717450"/>
            <a:ext cx="1890900" cy="75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  <a:t>Change Program Measurement</a:t>
            </a:r>
            <a:endParaRPr b="1" sz="1600">
              <a:solidFill>
                <a:srgbClr val="1554BD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70" name="Google Shape;70;p14"/>
          <p:cNvCxnSpPr/>
          <p:nvPr/>
        </p:nvCxnSpPr>
        <p:spPr>
          <a:xfrm>
            <a:off x="2797700" y="906250"/>
            <a:ext cx="0" cy="3924300"/>
          </a:xfrm>
          <a:prstGeom prst="straightConnector1">
            <a:avLst/>
          </a:prstGeom>
          <a:noFill/>
          <a:ln cap="flat" cmpd="sng" w="9525">
            <a:solidFill>
              <a:srgbClr val="1554BD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1" name="Google Shape;71;p14"/>
          <p:cNvCxnSpPr/>
          <p:nvPr/>
        </p:nvCxnSpPr>
        <p:spPr>
          <a:xfrm>
            <a:off x="4949750" y="906250"/>
            <a:ext cx="0" cy="3924300"/>
          </a:xfrm>
          <a:prstGeom prst="straightConnector1">
            <a:avLst/>
          </a:prstGeom>
          <a:noFill/>
          <a:ln cap="flat" cmpd="sng" w="9525">
            <a:solidFill>
              <a:srgbClr val="1554BD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2" name="Google Shape;72;p14"/>
          <p:cNvCxnSpPr/>
          <p:nvPr/>
        </p:nvCxnSpPr>
        <p:spPr>
          <a:xfrm>
            <a:off x="7112500" y="906250"/>
            <a:ext cx="0" cy="3924300"/>
          </a:xfrm>
          <a:prstGeom prst="straightConnector1">
            <a:avLst/>
          </a:prstGeom>
          <a:noFill/>
          <a:ln cap="flat" cmpd="sng" w="9525">
            <a:solidFill>
              <a:srgbClr val="1554BD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3" name="Google Shape;73;p14"/>
          <p:cNvSpPr txBox="1"/>
          <p:nvPr/>
        </p:nvSpPr>
        <p:spPr>
          <a:xfrm>
            <a:off x="174275" y="160400"/>
            <a:ext cx="55869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  <a:t>Change Management Approach</a:t>
            </a:r>
            <a:endParaRPr b="1" sz="2000">
              <a:solidFill>
                <a:srgbClr val="1554BD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4" name="Google Shape;74;p14"/>
          <p:cNvSpPr txBox="1"/>
          <p:nvPr/>
        </p:nvSpPr>
        <p:spPr>
          <a:xfrm rot="-5400000">
            <a:off x="-1054925" y="2780775"/>
            <a:ext cx="2953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  <a:t>Tools</a:t>
            </a:r>
            <a:r>
              <a:rPr b="1" lang="en">
                <a:latin typeface="Roboto"/>
                <a:ea typeface="Roboto"/>
                <a:cs typeface="Roboto"/>
                <a:sym typeface="Roboto"/>
              </a:rPr>
              <a:t>	       	    </a:t>
            </a:r>
            <a:r>
              <a:rPr b="1" lang="en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Key activities</a:t>
            </a:r>
            <a:endParaRPr b="1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5" name="Google Shape;75;p14"/>
          <p:cNvSpPr txBox="1"/>
          <p:nvPr>
            <p:ph idx="1" type="body"/>
          </p:nvPr>
        </p:nvSpPr>
        <p:spPr>
          <a:xfrm>
            <a:off x="2930200" y="1551450"/>
            <a:ext cx="2022300" cy="333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905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Roboto"/>
              <a:buChar char="●"/>
            </a:pPr>
            <a:r>
              <a:rPr lang="en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Refine and formalize the case for change</a:t>
            </a:r>
            <a:endParaRPr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905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Roboto"/>
              <a:buChar char="●"/>
            </a:pPr>
            <a:r>
              <a:rPr lang="en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Build ROI-based roadmap</a:t>
            </a:r>
            <a:endParaRPr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905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Roboto"/>
              <a:buChar char="●"/>
            </a:pPr>
            <a:r>
              <a:rPr lang="en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Plan for alignment and mobilization (vision, sponsors, stakeholders, communications, workforce enablement)</a:t>
            </a:r>
            <a:endParaRPr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1554BD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90500" lvl="0" marL="2286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1554BD"/>
              </a:buClr>
              <a:buSzPts val="1200"/>
              <a:buFont typeface="Roboto"/>
              <a:buChar char="●"/>
            </a:pPr>
            <a:r>
              <a:rPr lang="en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  <a:t>Vision</a:t>
            </a:r>
            <a:endParaRPr>
              <a:solidFill>
                <a:srgbClr val="1554BD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905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554BD"/>
              </a:buClr>
              <a:buSzPts val="1200"/>
              <a:buFont typeface="Roboto"/>
              <a:buChar char="●"/>
            </a:pPr>
            <a:r>
              <a:rPr lang="en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  <a:t>Stakeholder analytics</a:t>
            </a:r>
            <a:endParaRPr>
              <a:solidFill>
                <a:srgbClr val="1554BD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905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554BD"/>
              </a:buClr>
              <a:buSzPts val="1200"/>
              <a:buFont typeface="Roboto"/>
              <a:buChar char="●"/>
            </a:pPr>
            <a:r>
              <a:rPr lang="en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  <a:t>Readiness assessment</a:t>
            </a:r>
            <a:endParaRPr>
              <a:solidFill>
                <a:srgbClr val="1554BD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905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554BD"/>
              </a:buClr>
              <a:buSzPts val="1200"/>
              <a:buFont typeface="Roboto"/>
              <a:buChar char="●"/>
            </a:pPr>
            <a:r>
              <a:rPr lang="en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  <a:t>Strategy map</a:t>
            </a:r>
            <a:endParaRPr>
              <a:solidFill>
                <a:srgbClr val="1554BD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6" name="Google Shape;76;p14"/>
          <p:cNvSpPr txBox="1"/>
          <p:nvPr>
            <p:ph idx="1" type="body"/>
          </p:nvPr>
        </p:nvSpPr>
        <p:spPr>
          <a:xfrm>
            <a:off x="7117763" y="1551450"/>
            <a:ext cx="20223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905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Roboto"/>
              <a:buChar char="●"/>
            </a:pPr>
            <a:r>
              <a:rPr lang="en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Monitor adoption of change</a:t>
            </a:r>
            <a:endParaRPr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905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Roboto"/>
              <a:buChar char="●"/>
            </a:pPr>
            <a:r>
              <a:rPr lang="en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Improve ongoing adoption</a:t>
            </a:r>
            <a:endParaRPr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905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Roboto"/>
              <a:buChar char="●"/>
            </a:pPr>
            <a:r>
              <a:rPr lang="en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Seek change </a:t>
            </a:r>
            <a:r>
              <a:rPr lang="en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management</a:t>
            </a:r>
            <a:r>
              <a:rPr lang="en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 learnings for future change in a retrospective workshop</a:t>
            </a:r>
            <a:endParaRPr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br>
              <a:rPr lang="en">
                <a:latin typeface="Roboto"/>
                <a:ea typeface="Roboto"/>
                <a:cs typeface="Roboto"/>
                <a:sym typeface="Roboto"/>
              </a:rPr>
            </a:b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-190500" lvl="0" marL="2286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1554BD"/>
              </a:buClr>
              <a:buSzPts val="1200"/>
              <a:buFont typeface="Roboto"/>
              <a:buChar char="●"/>
            </a:pPr>
            <a:r>
              <a:rPr lang="en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  <a:t>Review change analytics metrics (defined during assessment and planning)</a:t>
            </a:r>
            <a:endParaRPr>
              <a:solidFill>
                <a:srgbClr val="1554BD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7" name="Google Shape;77;p14"/>
          <p:cNvSpPr txBox="1"/>
          <p:nvPr>
            <p:ph idx="1" type="body"/>
          </p:nvPr>
        </p:nvSpPr>
        <p:spPr>
          <a:xfrm>
            <a:off x="5084913" y="1551450"/>
            <a:ext cx="20223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905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Roboto"/>
              <a:buChar char="●"/>
            </a:pPr>
            <a:r>
              <a:rPr lang="en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Implement leadership priority change(s)</a:t>
            </a:r>
            <a:endParaRPr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905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Roboto"/>
              <a:buChar char="●"/>
            </a:pPr>
            <a:r>
              <a:rPr lang="en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Run workshops on process/job impacts</a:t>
            </a:r>
            <a:endParaRPr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905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Roboto"/>
              <a:buChar char="●"/>
            </a:pPr>
            <a:r>
              <a:rPr lang="en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Integrate cross-functional stakeholder plans for short- and long-term</a:t>
            </a:r>
            <a:endParaRPr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905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Roboto"/>
              <a:buChar char="●"/>
            </a:pPr>
            <a:r>
              <a:rPr lang="en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Conduct initial change program evaluation</a:t>
            </a:r>
            <a:br>
              <a:rPr lang="en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</a:br>
            <a:br>
              <a:rPr lang="en">
                <a:latin typeface="Roboto"/>
                <a:ea typeface="Roboto"/>
                <a:cs typeface="Roboto"/>
                <a:sym typeface="Roboto"/>
              </a:rPr>
            </a:br>
            <a:endParaRPr>
              <a:solidFill>
                <a:srgbClr val="1554BD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905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554BD"/>
              </a:buClr>
              <a:buSzPts val="1200"/>
              <a:buFont typeface="Roboto"/>
              <a:buChar char="●"/>
            </a:pPr>
            <a:r>
              <a:rPr lang="en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  <a:t>Documentation for leadership priorities</a:t>
            </a:r>
            <a:endParaRPr>
              <a:solidFill>
                <a:srgbClr val="1554BD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905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554BD"/>
              </a:buClr>
              <a:buSzPts val="1200"/>
              <a:buFont typeface="Roboto"/>
              <a:buChar char="●"/>
            </a:pPr>
            <a:r>
              <a:rPr lang="en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  <a:t>Communication plans</a:t>
            </a:r>
            <a:endParaRPr>
              <a:solidFill>
                <a:srgbClr val="1554BD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905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554BD"/>
              </a:buClr>
              <a:buSzPts val="1200"/>
              <a:buFont typeface="Roboto"/>
              <a:buChar char="●"/>
            </a:pPr>
            <a:r>
              <a:rPr lang="en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  <a:t>Process/job impact modeling</a:t>
            </a:r>
            <a:endParaRPr>
              <a:solidFill>
                <a:srgbClr val="1554BD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8" name="Google Shape;78;p14"/>
          <p:cNvSpPr txBox="1"/>
          <p:nvPr/>
        </p:nvSpPr>
        <p:spPr>
          <a:xfrm>
            <a:off x="93725" y="4661550"/>
            <a:ext cx="4389300" cy="6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u="sng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CC-BY</a:t>
            </a:r>
            <a:r>
              <a:rPr lang="en" sz="900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rPr>
              <a:t> 2021 with attribution link to </a:t>
            </a:r>
            <a:br>
              <a:rPr lang="en" sz="900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" sz="900" u="sng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https://blog.getguru.com/how-to-write-change-management-plan-templates</a:t>
            </a:r>
            <a:r>
              <a:rPr lang="en" sz="900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rPr>
              <a:t>								           </a:t>
            </a:r>
            <a:endParaRPr b="1" sz="900">
              <a:solidFill>
                <a:schemeClr val="accen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9" name="Google Shape;79;p14"/>
          <p:cNvSpPr txBox="1"/>
          <p:nvPr/>
        </p:nvSpPr>
        <p:spPr>
          <a:xfrm>
            <a:off x="4663350" y="4813950"/>
            <a:ext cx="43893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rPr>
              <a:t>[COMPANY NAME]</a:t>
            </a:r>
            <a:endParaRPr b="1" sz="900">
              <a:solidFill>
                <a:schemeClr val="accen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5"/>
          <p:cNvSpPr txBox="1"/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  <a:t>Change Management Plan Stages</a:t>
            </a:r>
            <a:endParaRPr b="1" sz="2000">
              <a:solidFill>
                <a:srgbClr val="1554BD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5" name="Google Shape;85;p15"/>
          <p:cNvSpPr txBox="1"/>
          <p:nvPr/>
        </p:nvSpPr>
        <p:spPr>
          <a:xfrm>
            <a:off x="682123" y="2232725"/>
            <a:ext cx="13242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3D3D3D"/>
                </a:solidFill>
              </a:rPr>
              <a:t>Request submission</a:t>
            </a:r>
            <a:endParaRPr b="1">
              <a:solidFill>
                <a:srgbClr val="3D3D3D"/>
              </a:solidFill>
            </a:endParaRPr>
          </a:p>
        </p:txBody>
      </p:sp>
      <p:sp>
        <p:nvSpPr>
          <p:cNvPr id="86" name="Google Shape;86;p15"/>
          <p:cNvSpPr txBox="1"/>
          <p:nvPr/>
        </p:nvSpPr>
        <p:spPr>
          <a:xfrm>
            <a:off x="638650" y="2566650"/>
            <a:ext cx="1486500" cy="150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33350" lvl="0" marL="1714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D3D3D"/>
              </a:buClr>
              <a:buSzPts val="1200"/>
              <a:buChar char="●"/>
            </a:pPr>
            <a:r>
              <a:rPr lang="en" sz="1200">
                <a:solidFill>
                  <a:srgbClr val="3D3D3D"/>
                </a:solidFill>
              </a:rPr>
              <a:t>Describe change</a:t>
            </a:r>
            <a:endParaRPr sz="1200">
              <a:solidFill>
                <a:srgbClr val="3D3D3D"/>
              </a:solidFill>
            </a:endParaRPr>
          </a:p>
          <a:p>
            <a:pPr indent="-133350" lvl="0" marL="1714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D3D3D"/>
              </a:buClr>
              <a:buSzPts val="1200"/>
              <a:buChar char="●"/>
            </a:pPr>
            <a:r>
              <a:rPr lang="en" sz="1200">
                <a:solidFill>
                  <a:srgbClr val="3D3D3D"/>
                </a:solidFill>
              </a:rPr>
              <a:t>Consider the impact / scope</a:t>
            </a:r>
            <a:endParaRPr sz="1200">
              <a:solidFill>
                <a:srgbClr val="3D3D3D"/>
              </a:solidFill>
            </a:endParaRPr>
          </a:p>
          <a:p>
            <a:pPr indent="-133350" lvl="0" marL="1714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D3D3D"/>
              </a:buClr>
              <a:buSzPts val="1200"/>
              <a:buChar char="●"/>
            </a:pPr>
            <a:r>
              <a:rPr lang="en" sz="1200">
                <a:solidFill>
                  <a:srgbClr val="3D3D3D"/>
                </a:solidFill>
              </a:rPr>
              <a:t>Submit change request form</a:t>
            </a:r>
            <a:endParaRPr sz="1200">
              <a:solidFill>
                <a:srgbClr val="3D3D3D"/>
              </a:solidFill>
            </a:endParaRPr>
          </a:p>
        </p:txBody>
      </p:sp>
      <p:sp>
        <p:nvSpPr>
          <p:cNvPr id="87" name="Google Shape;87;p15"/>
          <p:cNvSpPr txBox="1"/>
          <p:nvPr/>
        </p:nvSpPr>
        <p:spPr>
          <a:xfrm>
            <a:off x="2171231" y="2232725"/>
            <a:ext cx="13242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3D3D3D"/>
                </a:solidFill>
              </a:rPr>
              <a:t>Submission review</a:t>
            </a:r>
            <a:endParaRPr b="1">
              <a:solidFill>
                <a:srgbClr val="3D3D3D"/>
              </a:solidFill>
            </a:endParaRPr>
          </a:p>
        </p:txBody>
      </p:sp>
      <p:sp>
        <p:nvSpPr>
          <p:cNvPr id="88" name="Google Shape;88;p15"/>
          <p:cNvSpPr txBox="1"/>
          <p:nvPr/>
        </p:nvSpPr>
        <p:spPr>
          <a:xfrm>
            <a:off x="3656291" y="2232725"/>
            <a:ext cx="13242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858585"/>
                </a:solidFill>
              </a:rPr>
              <a:t>Plan development</a:t>
            </a:r>
            <a:endParaRPr b="1">
              <a:solidFill>
                <a:srgbClr val="858585"/>
              </a:solidFill>
            </a:endParaRPr>
          </a:p>
        </p:txBody>
      </p:sp>
      <p:sp>
        <p:nvSpPr>
          <p:cNvPr id="89" name="Google Shape;89;p15"/>
          <p:cNvSpPr txBox="1"/>
          <p:nvPr/>
        </p:nvSpPr>
        <p:spPr>
          <a:xfrm>
            <a:off x="5144075" y="2232725"/>
            <a:ext cx="16062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858585"/>
                </a:solidFill>
              </a:rPr>
              <a:t>Implementation and monitoring</a:t>
            </a:r>
            <a:endParaRPr b="1">
              <a:solidFill>
                <a:srgbClr val="858585"/>
              </a:solidFill>
            </a:endParaRPr>
          </a:p>
        </p:txBody>
      </p:sp>
      <p:sp>
        <p:nvSpPr>
          <p:cNvPr id="90" name="Google Shape;90;p15"/>
          <p:cNvSpPr txBox="1"/>
          <p:nvPr/>
        </p:nvSpPr>
        <p:spPr>
          <a:xfrm>
            <a:off x="6784389" y="2232725"/>
            <a:ext cx="13242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858585"/>
                </a:solidFill>
              </a:rPr>
              <a:t>Result assessment</a:t>
            </a:r>
            <a:endParaRPr b="1">
              <a:solidFill>
                <a:srgbClr val="858585"/>
              </a:solidFill>
            </a:endParaRPr>
          </a:p>
        </p:txBody>
      </p:sp>
      <p:sp>
        <p:nvSpPr>
          <p:cNvPr id="91" name="Google Shape;91;p15"/>
          <p:cNvSpPr txBox="1"/>
          <p:nvPr/>
        </p:nvSpPr>
        <p:spPr>
          <a:xfrm>
            <a:off x="3612350" y="2587700"/>
            <a:ext cx="1486500" cy="150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33350" lvl="0" marL="1714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858585"/>
              </a:buClr>
              <a:buSzPts val="1200"/>
              <a:buChar char="●"/>
            </a:pPr>
            <a:r>
              <a:rPr lang="en" sz="1200">
                <a:solidFill>
                  <a:srgbClr val="858585"/>
                </a:solidFill>
              </a:rPr>
              <a:t>Review cost- benefit analysis</a:t>
            </a:r>
            <a:endParaRPr sz="1200">
              <a:solidFill>
                <a:srgbClr val="858585"/>
              </a:solidFill>
            </a:endParaRPr>
          </a:p>
          <a:p>
            <a:pPr indent="-133350" lvl="0" marL="1714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858585"/>
              </a:buClr>
              <a:buSzPts val="1200"/>
              <a:buChar char="●"/>
            </a:pPr>
            <a:r>
              <a:rPr lang="en" sz="1200">
                <a:solidFill>
                  <a:srgbClr val="858585"/>
                </a:solidFill>
              </a:rPr>
              <a:t>Review impact analysis</a:t>
            </a:r>
            <a:endParaRPr sz="1200">
              <a:solidFill>
                <a:srgbClr val="858585"/>
              </a:solidFill>
            </a:endParaRPr>
          </a:p>
          <a:p>
            <a:pPr indent="-133350" lvl="0" marL="1714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858585"/>
              </a:buClr>
              <a:buSzPts val="1200"/>
              <a:buChar char="●"/>
            </a:pPr>
            <a:r>
              <a:rPr lang="en" sz="1200">
                <a:solidFill>
                  <a:srgbClr val="858585"/>
                </a:solidFill>
              </a:rPr>
              <a:t>Resource / asset allocation</a:t>
            </a:r>
            <a:endParaRPr sz="1200">
              <a:solidFill>
                <a:srgbClr val="858585"/>
              </a:solidFill>
            </a:endParaRPr>
          </a:p>
          <a:p>
            <a:pPr indent="-133350" lvl="0" marL="1714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858585"/>
              </a:buClr>
              <a:buSzPts val="1200"/>
              <a:buChar char="●"/>
            </a:pPr>
            <a:r>
              <a:rPr lang="en" sz="1200">
                <a:solidFill>
                  <a:srgbClr val="858585"/>
                </a:solidFill>
              </a:rPr>
              <a:t>Plan timeline</a:t>
            </a:r>
            <a:endParaRPr sz="1200">
              <a:solidFill>
                <a:srgbClr val="858585"/>
              </a:solidFill>
            </a:endParaRPr>
          </a:p>
        </p:txBody>
      </p:sp>
      <p:sp>
        <p:nvSpPr>
          <p:cNvPr id="92" name="Google Shape;92;p15"/>
          <p:cNvSpPr/>
          <p:nvPr/>
        </p:nvSpPr>
        <p:spPr>
          <a:xfrm>
            <a:off x="4998867" y="3811025"/>
            <a:ext cx="1792500" cy="462900"/>
          </a:xfrm>
          <a:prstGeom prst="rect">
            <a:avLst/>
          </a:prstGeom>
          <a:solidFill>
            <a:srgbClr val="E9EEF1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5"/>
          <p:cNvSpPr/>
          <p:nvPr/>
        </p:nvSpPr>
        <p:spPr>
          <a:xfrm>
            <a:off x="6791674" y="3811025"/>
            <a:ext cx="1792500" cy="462900"/>
          </a:xfrm>
          <a:prstGeom prst="rect">
            <a:avLst/>
          </a:prstGeom>
          <a:solidFill>
            <a:srgbClr val="E9EEF1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5"/>
          <p:cNvSpPr/>
          <p:nvPr/>
        </p:nvSpPr>
        <p:spPr>
          <a:xfrm>
            <a:off x="1411119" y="1961288"/>
            <a:ext cx="1792500" cy="462900"/>
          </a:xfrm>
          <a:prstGeom prst="rect">
            <a:avLst/>
          </a:prstGeom>
          <a:solidFill>
            <a:srgbClr val="E9EEF1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5"/>
          <p:cNvSpPr/>
          <p:nvPr/>
        </p:nvSpPr>
        <p:spPr>
          <a:xfrm>
            <a:off x="1409900" y="2423642"/>
            <a:ext cx="1792500" cy="462900"/>
          </a:xfrm>
          <a:prstGeom prst="rect">
            <a:avLst/>
          </a:prstGeom>
          <a:solidFill>
            <a:srgbClr val="E9EEF1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5"/>
          <p:cNvSpPr/>
          <p:nvPr/>
        </p:nvSpPr>
        <p:spPr>
          <a:xfrm>
            <a:off x="1409900" y="2886165"/>
            <a:ext cx="1792500" cy="462900"/>
          </a:xfrm>
          <a:prstGeom prst="rect">
            <a:avLst/>
          </a:prstGeom>
          <a:solidFill>
            <a:srgbClr val="E9EEF1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</a:t>
            </a:r>
            <a:endParaRPr/>
          </a:p>
        </p:txBody>
      </p:sp>
      <p:sp>
        <p:nvSpPr>
          <p:cNvPr id="97" name="Google Shape;97;p15"/>
          <p:cNvSpPr/>
          <p:nvPr/>
        </p:nvSpPr>
        <p:spPr>
          <a:xfrm>
            <a:off x="1409900" y="3348519"/>
            <a:ext cx="1792500" cy="462900"/>
          </a:xfrm>
          <a:prstGeom prst="rect">
            <a:avLst/>
          </a:prstGeom>
          <a:solidFill>
            <a:srgbClr val="E9EEF1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5"/>
          <p:cNvSpPr/>
          <p:nvPr/>
        </p:nvSpPr>
        <p:spPr>
          <a:xfrm>
            <a:off x="1409900" y="3811025"/>
            <a:ext cx="1792500" cy="462900"/>
          </a:xfrm>
          <a:prstGeom prst="rect">
            <a:avLst/>
          </a:prstGeom>
          <a:solidFill>
            <a:srgbClr val="E9EEF1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5"/>
          <p:cNvSpPr/>
          <p:nvPr/>
        </p:nvSpPr>
        <p:spPr>
          <a:xfrm>
            <a:off x="3204760" y="1961288"/>
            <a:ext cx="1792500" cy="462900"/>
          </a:xfrm>
          <a:prstGeom prst="rect">
            <a:avLst/>
          </a:prstGeom>
          <a:solidFill>
            <a:srgbClr val="E9EEF1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5"/>
          <p:cNvSpPr/>
          <p:nvPr/>
        </p:nvSpPr>
        <p:spPr>
          <a:xfrm>
            <a:off x="3203541" y="2423642"/>
            <a:ext cx="1792500" cy="462900"/>
          </a:xfrm>
          <a:prstGeom prst="rect">
            <a:avLst/>
          </a:prstGeom>
          <a:solidFill>
            <a:srgbClr val="E9EEF1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5"/>
          <p:cNvSpPr/>
          <p:nvPr/>
        </p:nvSpPr>
        <p:spPr>
          <a:xfrm>
            <a:off x="3203541" y="2886165"/>
            <a:ext cx="1792500" cy="462900"/>
          </a:xfrm>
          <a:prstGeom prst="rect">
            <a:avLst/>
          </a:prstGeom>
          <a:solidFill>
            <a:srgbClr val="E9EEF1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5"/>
          <p:cNvSpPr/>
          <p:nvPr/>
        </p:nvSpPr>
        <p:spPr>
          <a:xfrm>
            <a:off x="3203541" y="3348519"/>
            <a:ext cx="1792500" cy="462900"/>
          </a:xfrm>
          <a:prstGeom prst="rect">
            <a:avLst/>
          </a:prstGeom>
          <a:solidFill>
            <a:srgbClr val="E9EEF1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5"/>
          <p:cNvSpPr/>
          <p:nvPr/>
        </p:nvSpPr>
        <p:spPr>
          <a:xfrm>
            <a:off x="3204891" y="3811025"/>
            <a:ext cx="1792500" cy="462900"/>
          </a:xfrm>
          <a:prstGeom prst="rect">
            <a:avLst/>
          </a:prstGeom>
          <a:solidFill>
            <a:srgbClr val="E9EEF1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5"/>
          <p:cNvSpPr/>
          <p:nvPr/>
        </p:nvSpPr>
        <p:spPr>
          <a:xfrm>
            <a:off x="1412142" y="1346325"/>
            <a:ext cx="1792500" cy="307500"/>
          </a:xfrm>
          <a:prstGeom prst="rect">
            <a:avLst/>
          </a:prstGeom>
          <a:solidFill>
            <a:srgbClr val="1554BD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Q1</a:t>
            </a:r>
            <a:endParaRPr b="1" sz="8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5" name="Google Shape;105;p15"/>
          <p:cNvSpPr/>
          <p:nvPr/>
        </p:nvSpPr>
        <p:spPr>
          <a:xfrm>
            <a:off x="1412142" y="1653803"/>
            <a:ext cx="597000" cy="307500"/>
          </a:xfrm>
          <a:prstGeom prst="rect">
            <a:avLst/>
          </a:prstGeom>
          <a:solidFill>
            <a:srgbClr val="1554BD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FFFFFF"/>
                </a:solidFill>
              </a:rPr>
              <a:t>JAN</a:t>
            </a:r>
            <a:endParaRPr sz="800">
              <a:solidFill>
                <a:srgbClr val="FFFFFF"/>
              </a:solidFill>
            </a:endParaRPr>
          </a:p>
        </p:txBody>
      </p:sp>
      <p:sp>
        <p:nvSpPr>
          <p:cNvPr id="106" name="Google Shape;106;p15"/>
          <p:cNvSpPr/>
          <p:nvPr/>
        </p:nvSpPr>
        <p:spPr>
          <a:xfrm>
            <a:off x="2009631" y="1653803"/>
            <a:ext cx="597000" cy="307500"/>
          </a:xfrm>
          <a:prstGeom prst="rect">
            <a:avLst/>
          </a:prstGeom>
          <a:solidFill>
            <a:srgbClr val="1554BD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FFFFFF"/>
                </a:solidFill>
              </a:rPr>
              <a:t>FEB</a:t>
            </a:r>
            <a:endParaRPr sz="800">
              <a:solidFill>
                <a:srgbClr val="FFFFFF"/>
              </a:solidFill>
            </a:endParaRPr>
          </a:p>
        </p:txBody>
      </p:sp>
      <p:sp>
        <p:nvSpPr>
          <p:cNvPr id="107" name="Google Shape;107;p15"/>
          <p:cNvSpPr/>
          <p:nvPr/>
        </p:nvSpPr>
        <p:spPr>
          <a:xfrm>
            <a:off x="2607120" y="1653803"/>
            <a:ext cx="597000" cy="307500"/>
          </a:xfrm>
          <a:prstGeom prst="rect">
            <a:avLst/>
          </a:prstGeom>
          <a:solidFill>
            <a:srgbClr val="1554BD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FFFFFF"/>
                </a:solidFill>
              </a:rPr>
              <a:t>MAR</a:t>
            </a:r>
            <a:endParaRPr sz="800">
              <a:solidFill>
                <a:srgbClr val="FFFFFF"/>
              </a:solidFill>
            </a:endParaRPr>
          </a:p>
        </p:txBody>
      </p:sp>
      <p:sp>
        <p:nvSpPr>
          <p:cNvPr id="108" name="Google Shape;108;p15"/>
          <p:cNvSpPr/>
          <p:nvPr/>
        </p:nvSpPr>
        <p:spPr>
          <a:xfrm>
            <a:off x="3205787" y="1346325"/>
            <a:ext cx="1792500" cy="307500"/>
          </a:xfrm>
          <a:prstGeom prst="rect">
            <a:avLst/>
          </a:prstGeom>
          <a:solidFill>
            <a:srgbClr val="3372DC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Q2</a:t>
            </a:r>
            <a:endParaRPr b="1" sz="8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9" name="Google Shape;109;p15"/>
          <p:cNvSpPr/>
          <p:nvPr/>
        </p:nvSpPr>
        <p:spPr>
          <a:xfrm>
            <a:off x="3205787" y="1653803"/>
            <a:ext cx="597000" cy="307500"/>
          </a:xfrm>
          <a:prstGeom prst="rect">
            <a:avLst/>
          </a:prstGeom>
          <a:solidFill>
            <a:srgbClr val="3372DC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FFFFFF"/>
                </a:solidFill>
              </a:rPr>
              <a:t>APR</a:t>
            </a:r>
            <a:endParaRPr sz="800">
              <a:solidFill>
                <a:srgbClr val="FFFFFF"/>
              </a:solidFill>
            </a:endParaRPr>
          </a:p>
        </p:txBody>
      </p:sp>
      <p:sp>
        <p:nvSpPr>
          <p:cNvPr id="110" name="Google Shape;110;p15"/>
          <p:cNvSpPr/>
          <p:nvPr/>
        </p:nvSpPr>
        <p:spPr>
          <a:xfrm>
            <a:off x="3803276" y="1653803"/>
            <a:ext cx="597000" cy="307500"/>
          </a:xfrm>
          <a:prstGeom prst="rect">
            <a:avLst/>
          </a:prstGeom>
          <a:solidFill>
            <a:srgbClr val="3372DC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FFFFFF"/>
                </a:solidFill>
              </a:rPr>
              <a:t>MAY</a:t>
            </a:r>
            <a:endParaRPr sz="800">
              <a:solidFill>
                <a:srgbClr val="FFFFFF"/>
              </a:solidFill>
            </a:endParaRPr>
          </a:p>
        </p:txBody>
      </p:sp>
      <p:sp>
        <p:nvSpPr>
          <p:cNvPr id="111" name="Google Shape;111;p15"/>
          <p:cNvSpPr/>
          <p:nvPr/>
        </p:nvSpPr>
        <p:spPr>
          <a:xfrm>
            <a:off x="4400765" y="1653803"/>
            <a:ext cx="597000" cy="307500"/>
          </a:xfrm>
          <a:prstGeom prst="rect">
            <a:avLst/>
          </a:prstGeom>
          <a:solidFill>
            <a:srgbClr val="3372DC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FFFFFF"/>
                </a:solidFill>
              </a:rPr>
              <a:t>JUN</a:t>
            </a:r>
            <a:endParaRPr sz="800">
              <a:solidFill>
                <a:srgbClr val="FFFFFF"/>
              </a:solidFill>
            </a:endParaRPr>
          </a:p>
        </p:txBody>
      </p:sp>
      <p:sp>
        <p:nvSpPr>
          <p:cNvPr id="112" name="Google Shape;112;p15"/>
          <p:cNvSpPr/>
          <p:nvPr/>
        </p:nvSpPr>
        <p:spPr>
          <a:xfrm>
            <a:off x="4998736" y="1961288"/>
            <a:ext cx="1792500" cy="462900"/>
          </a:xfrm>
          <a:prstGeom prst="rect">
            <a:avLst/>
          </a:prstGeom>
          <a:solidFill>
            <a:srgbClr val="E9EEF1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5"/>
          <p:cNvSpPr/>
          <p:nvPr/>
        </p:nvSpPr>
        <p:spPr>
          <a:xfrm>
            <a:off x="4998867" y="2423642"/>
            <a:ext cx="1792500" cy="462900"/>
          </a:xfrm>
          <a:prstGeom prst="rect">
            <a:avLst/>
          </a:prstGeom>
          <a:solidFill>
            <a:srgbClr val="E9EEF1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15"/>
          <p:cNvSpPr/>
          <p:nvPr/>
        </p:nvSpPr>
        <p:spPr>
          <a:xfrm>
            <a:off x="4998867" y="2886165"/>
            <a:ext cx="1792500" cy="462900"/>
          </a:xfrm>
          <a:prstGeom prst="rect">
            <a:avLst/>
          </a:prstGeom>
          <a:solidFill>
            <a:srgbClr val="E9EEF1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15"/>
          <p:cNvSpPr/>
          <p:nvPr/>
        </p:nvSpPr>
        <p:spPr>
          <a:xfrm>
            <a:off x="4998867" y="3348519"/>
            <a:ext cx="1792500" cy="462900"/>
          </a:xfrm>
          <a:prstGeom prst="rect">
            <a:avLst/>
          </a:prstGeom>
          <a:solidFill>
            <a:srgbClr val="E9EEF1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15"/>
          <p:cNvSpPr/>
          <p:nvPr/>
        </p:nvSpPr>
        <p:spPr>
          <a:xfrm>
            <a:off x="4999763" y="1346325"/>
            <a:ext cx="1792500" cy="307500"/>
          </a:xfrm>
          <a:prstGeom prst="rect">
            <a:avLst/>
          </a:prstGeom>
          <a:solidFill>
            <a:srgbClr val="3372DC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Q3</a:t>
            </a:r>
            <a:endParaRPr b="1" sz="8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7" name="Google Shape;117;p15"/>
          <p:cNvSpPr/>
          <p:nvPr/>
        </p:nvSpPr>
        <p:spPr>
          <a:xfrm>
            <a:off x="4999763" y="1653803"/>
            <a:ext cx="597000" cy="307500"/>
          </a:xfrm>
          <a:prstGeom prst="rect">
            <a:avLst/>
          </a:prstGeom>
          <a:solidFill>
            <a:srgbClr val="3372DC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FFFFFF"/>
                </a:solidFill>
              </a:rPr>
              <a:t>JUL</a:t>
            </a:r>
            <a:endParaRPr sz="800">
              <a:solidFill>
                <a:srgbClr val="FFFFFF"/>
              </a:solidFill>
            </a:endParaRPr>
          </a:p>
        </p:txBody>
      </p:sp>
      <p:sp>
        <p:nvSpPr>
          <p:cNvPr id="118" name="Google Shape;118;p15"/>
          <p:cNvSpPr/>
          <p:nvPr/>
        </p:nvSpPr>
        <p:spPr>
          <a:xfrm>
            <a:off x="5597252" y="1653803"/>
            <a:ext cx="597000" cy="307500"/>
          </a:xfrm>
          <a:prstGeom prst="rect">
            <a:avLst/>
          </a:prstGeom>
          <a:solidFill>
            <a:srgbClr val="3372DC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FFFFFF"/>
                </a:solidFill>
              </a:rPr>
              <a:t>AUG</a:t>
            </a:r>
            <a:endParaRPr sz="800">
              <a:solidFill>
                <a:srgbClr val="FFFFFF"/>
              </a:solidFill>
            </a:endParaRPr>
          </a:p>
        </p:txBody>
      </p:sp>
      <p:sp>
        <p:nvSpPr>
          <p:cNvPr id="119" name="Google Shape;119;p15"/>
          <p:cNvSpPr/>
          <p:nvPr/>
        </p:nvSpPr>
        <p:spPr>
          <a:xfrm>
            <a:off x="6194741" y="1653803"/>
            <a:ext cx="597000" cy="307500"/>
          </a:xfrm>
          <a:prstGeom prst="rect">
            <a:avLst/>
          </a:prstGeom>
          <a:solidFill>
            <a:srgbClr val="3372DC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FFFFFF"/>
                </a:solidFill>
              </a:rPr>
              <a:t>SEP</a:t>
            </a:r>
            <a:endParaRPr sz="800">
              <a:solidFill>
                <a:srgbClr val="FFFFFF"/>
              </a:solidFill>
            </a:endParaRPr>
          </a:p>
        </p:txBody>
      </p:sp>
      <p:sp>
        <p:nvSpPr>
          <p:cNvPr id="120" name="Google Shape;120;p15"/>
          <p:cNvSpPr/>
          <p:nvPr/>
        </p:nvSpPr>
        <p:spPr>
          <a:xfrm>
            <a:off x="6791674" y="1961288"/>
            <a:ext cx="1792500" cy="462900"/>
          </a:xfrm>
          <a:prstGeom prst="rect">
            <a:avLst/>
          </a:prstGeom>
          <a:solidFill>
            <a:srgbClr val="E9EEF1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15"/>
          <p:cNvSpPr/>
          <p:nvPr/>
        </p:nvSpPr>
        <p:spPr>
          <a:xfrm>
            <a:off x="6791805" y="2423642"/>
            <a:ext cx="1792500" cy="462900"/>
          </a:xfrm>
          <a:prstGeom prst="rect">
            <a:avLst/>
          </a:prstGeom>
          <a:solidFill>
            <a:srgbClr val="E9EEF1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15"/>
          <p:cNvSpPr/>
          <p:nvPr/>
        </p:nvSpPr>
        <p:spPr>
          <a:xfrm>
            <a:off x="6791674" y="2886165"/>
            <a:ext cx="1792500" cy="462900"/>
          </a:xfrm>
          <a:prstGeom prst="rect">
            <a:avLst/>
          </a:prstGeom>
          <a:solidFill>
            <a:srgbClr val="E9EEF1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15"/>
          <p:cNvSpPr/>
          <p:nvPr/>
        </p:nvSpPr>
        <p:spPr>
          <a:xfrm>
            <a:off x="6791674" y="3348519"/>
            <a:ext cx="1792500" cy="462900"/>
          </a:xfrm>
          <a:prstGeom prst="rect">
            <a:avLst/>
          </a:prstGeom>
          <a:solidFill>
            <a:srgbClr val="E9EEF1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15"/>
          <p:cNvSpPr/>
          <p:nvPr/>
        </p:nvSpPr>
        <p:spPr>
          <a:xfrm>
            <a:off x="6792701" y="1346325"/>
            <a:ext cx="1792500" cy="307500"/>
          </a:xfrm>
          <a:prstGeom prst="rect">
            <a:avLst/>
          </a:prstGeom>
          <a:solidFill>
            <a:srgbClr val="3372DC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Q4</a:t>
            </a:r>
            <a:endParaRPr b="1" sz="8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25" name="Google Shape;125;p15"/>
          <p:cNvSpPr/>
          <p:nvPr/>
        </p:nvSpPr>
        <p:spPr>
          <a:xfrm>
            <a:off x="6792701" y="1653803"/>
            <a:ext cx="597000" cy="307500"/>
          </a:xfrm>
          <a:prstGeom prst="rect">
            <a:avLst/>
          </a:prstGeom>
          <a:solidFill>
            <a:srgbClr val="3372DC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FFFFFF"/>
                </a:solidFill>
              </a:rPr>
              <a:t>OCT</a:t>
            </a:r>
            <a:endParaRPr sz="800">
              <a:solidFill>
                <a:srgbClr val="FFFFFF"/>
              </a:solidFill>
            </a:endParaRPr>
          </a:p>
        </p:txBody>
      </p:sp>
      <p:sp>
        <p:nvSpPr>
          <p:cNvPr id="126" name="Google Shape;126;p15"/>
          <p:cNvSpPr/>
          <p:nvPr/>
        </p:nvSpPr>
        <p:spPr>
          <a:xfrm>
            <a:off x="7390190" y="1653803"/>
            <a:ext cx="597000" cy="307500"/>
          </a:xfrm>
          <a:prstGeom prst="rect">
            <a:avLst/>
          </a:prstGeom>
          <a:solidFill>
            <a:srgbClr val="3372DC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FFFFFF"/>
                </a:solidFill>
              </a:rPr>
              <a:t>NOV</a:t>
            </a:r>
            <a:endParaRPr sz="800">
              <a:solidFill>
                <a:srgbClr val="FFFFFF"/>
              </a:solidFill>
            </a:endParaRPr>
          </a:p>
        </p:txBody>
      </p:sp>
      <p:sp>
        <p:nvSpPr>
          <p:cNvPr id="127" name="Google Shape;127;p15"/>
          <p:cNvSpPr/>
          <p:nvPr/>
        </p:nvSpPr>
        <p:spPr>
          <a:xfrm>
            <a:off x="7987679" y="1653803"/>
            <a:ext cx="597000" cy="307500"/>
          </a:xfrm>
          <a:prstGeom prst="rect">
            <a:avLst/>
          </a:prstGeom>
          <a:solidFill>
            <a:srgbClr val="3372DC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FFFFFF"/>
                </a:solidFill>
              </a:rPr>
              <a:t>DEC</a:t>
            </a:r>
            <a:endParaRPr sz="800">
              <a:solidFill>
                <a:srgbClr val="FFFFFF"/>
              </a:solidFill>
            </a:endParaRPr>
          </a:p>
        </p:txBody>
      </p:sp>
      <p:sp>
        <p:nvSpPr>
          <p:cNvPr id="128" name="Google Shape;128;p15"/>
          <p:cNvSpPr/>
          <p:nvPr/>
        </p:nvSpPr>
        <p:spPr>
          <a:xfrm flipH="1" rot="5400000">
            <a:off x="4025700" y="2231675"/>
            <a:ext cx="145800" cy="1775700"/>
          </a:xfrm>
          <a:prstGeom prst="round2SameRect">
            <a:avLst>
              <a:gd fmla="val 50000" name="adj1"/>
              <a:gd fmla="val 50000" name="adj2"/>
            </a:avLst>
          </a:prstGeom>
          <a:solidFill>
            <a:srgbClr val="B0C0C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15"/>
          <p:cNvSpPr/>
          <p:nvPr/>
        </p:nvSpPr>
        <p:spPr>
          <a:xfrm flipH="1" rot="5400000">
            <a:off x="3212913" y="3048034"/>
            <a:ext cx="141300" cy="141300"/>
          </a:xfrm>
          <a:prstGeom prst="round2SameRect">
            <a:avLst>
              <a:gd fmla="val 50000" name="adj1"/>
              <a:gd fmla="val 50000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15"/>
          <p:cNvSpPr/>
          <p:nvPr/>
        </p:nvSpPr>
        <p:spPr>
          <a:xfrm flipH="1" rot="5400000">
            <a:off x="3443675" y="1182000"/>
            <a:ext cx="140700" cy="2945700"/>
          </a:xfrm>
          <a:prstGeom prst="round2SameRect">
            <a:avLst>
              <a:gd fmla="val 50000" name="adj1"/>
              <a:gd fmla="val 50000" name="adj2"/>
            </a:avLst>
          </a:prstGeom>
          <a:solidFill>
            <a:srgbClr val="B0C0C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15"/>
          <p:cNvSpPr/>
          <p:nvPr/>
        </p:nvSpPr>
        <p:spPr>
          <a:xfrm flipH="1" rot="5400000">
            <a:off x="2304425" y="2320991"/>
            <a:ext cx="141900" cy="668400"/>
          </a:xfrm>
          <a:prstGeom prst="round2SameRect">
            <a:avLst>
              <a:gd fmla="val 50000" name="adj1"/>
              <a:gd fmla="val 50000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15"/>
          <p:cNvSpPr/>
          <p:nvPr/>
        </p:nvSpPr>
        <p:spPr>
          <a:xfrm>
            <a:off x="396125" y="2423649"/>
            <a:ext cx="1014600" cy="462900"/>
          </a:xfrm>
          <a:prstGeom prst="rect">
            <a:avLst/>
          </a:prstGeom>
          <a:solidFill>
            <a:srgbClr val="1554BD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Form sponsorship coalition</a:t>
            </a:r>
            <a:endParaRPr b="1" sz="8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33" name="Google Shape;133;p15"/>
          <p:cNvSpPr/>
          <p:nvPr/>
        </p:nvSpPr>
        <p:spPr>
          <a:xfrm>
            <a:off x="396125" y="2886170"/>
            <a:ext cx="1014600" cy="462900"/>
          </a:xfrm>
          <a:prstGeom prst="rect">
            <a:avLst/>
          </a:prstGeom>
          <a:solidFill>
            <a:srgbClr val="3372DC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8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Plan and communicate</a:t>
            </a:r>
            <a:endParaRPr b="1" sz="8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34" name="Google Shape;134;p15"/>
          <p:cNvSpPr/>
          <p:nvPr/>
        </p:nvSpPr>
        <p:spPr>
          <a:xfrm>
            <a:off x="396125" y="3348521"/>
            <a:ext cx="1014600" cy="462900"/>
          </a:xfrm>
          <a:prstGeom prst="rect">
            <a:avLst/>
          </a:prstGeom>
          <a:solidFill>
            <a:srgbClr val="3372DC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Manage change</a:t>
            </a:r>
            <a:endParaRPr b="1" sz="8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35" name="Google Shape;135;p15"/>
          <p:cNvSpPr/>
          <p:nvPr/>
        </p:nvSpPr>
        <p:spPr>
          <a:xfrm>
            <a:off x="396125" y="3811025"/>
            <a:ext cx="1014600" cy="462900"/>
          </a:xfrm>
          <a:prstGeom prst="rect">
            <a:avLst/>
          </a:prstGeom>
          <a:solidFill>
            <a:srgbClr val="3372DC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Reinforce change</a:t>
            </a:r>
            <a:endParaRPr b="1" sz="8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36" name="Google Shape;136;p15"/>
          <p:cNvSpPr/>
          <p:nvPr/>
        </p:nvSpPr>
        <p:spPr>
          <a:xfrm>
            <a:off x="396125" y="1346325"/>
            <a:ext cx="1014600" cy="1077900"/>
          </a:xfrm>
          <a:prstGeom prst="rect">
            <a:avLst/>
          </a:prstGeom>
          <a:solidFill>
            <a:srgbClr val="1554BD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Communicate vision and business case</a:t>
            </a:r>
            <a:endParaRPr sz="8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37" name="Google Shape;137;p15"/>
          <p:cNvSpPr/>
          <p:nvPr/>
        </p:nvSpPr>
        <p:spPr>
          <a:xfrm flipH="1" rot="5400000">
            <a:off x="2822348" y="1006425"/>
            <a:ext cx="141600" cy="2372100"/>
          </a:xfrm>
          <a:prstGeom prst="round2SameRect">
            <a:avLst>
              <a:gd fmla="val 50000" name="adj1"/>
              <a:gd fmla="val 50000" name="adj2"/>
            </a:avLst>
          </a:prstGeom>
          <a:solidFill>
            <a:srgbClr val="B0C0C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15"/>
          <p:cNvSpPr/>
          <p:nvPr/>
        </p:nvSpPr>
        <p:spPr>
          <a:xfrm flipH="1" rot="5400000">
            <a:off x="1827449" y="1857975"/>
            <a:ext cx="141900" cy="669000"/>
          </a:xfrm>
          <a:prstGeom prst="round2SameRect">
            <a:avLst>
              <a:gd fmla="val 50000" name="adj1"/>
              <a:gd fmla="val 50000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15"/>
          <p:cNvSpPr/>
          <p:nvPr/>
        </p:nvSpPr>
        <p:spPr>
          <a:xfrm flipH="1" rot="5400000">
            <a:off x="6423600" y="2689700"/>
            <a:ext cx="137400" cy="1782000"/>
          </a:xfrm>
          <a:prstGeom prst="round2SameRect">
            <a:avLst>
              <a:gd fmla="val 50000" name="adj1"/>
              <a:gd fmla="val 50000" name="adj2"/>
            </a:avLst>
          </a:prstGeom>
          <a:solidFill>
            <a:srgbClr val="B0C0C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15"/>
          <p:cNvSpPr/>
          <p:nvPr/>
        </p:nvSpPr>
        <p:spPr>
          <a:xfrm flipH="1" rot="5400000">
            <a:off x="5601237" y="3509400"/>
            <a:ext cx="141300" cy="141300"/>
          </a:xfrm>
          <a:prstGeom prst="round2SameRect">
            <a:avLst>
              <a:gd fmla="val 50000" name="adj1"/>
              <a:gd fmla="val 50000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5"/>
          <p:cNvSpPr/>
          <p:nvPr/>
        </p:nvSpPr>
        <p:spPr>
          <a:xfrm flipH="1" rot="5400000">
            <a:off x="7318300" y="2854250"/>
            <a:ext cx="141600" cy="2377200"/>
          </a:xfrm>
          <a:prstGeom prst="round2SameRect">
            <a:avLst>
              <a:gd fmla="val 0" name="adj1"/>
              <a:gd fmla="val 50000" name="adj2"/>
            </a:avLst>
          </a:prstGeom>
          <a:solidFill>
            <a:srgbClr val="B0C0C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15"/>
          <p:cNvSpPr/>
          <p:nvPr/>
        </p:nvSpPr>
        <p:spPr>
          <a:xfrm flipH="1" rot="5400000">
            <a:off x="6200512" y="3972175"/>
            <a:ext cx="141300" cy="141300"/>
          </a:xfrm>
          <a:prstGeom prst="round2SameRect">
            <a:avLst>
              <a:gd fmla="val 50000" name="adj1"/>
              <a:gd fmla="val 50000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5"/>
          <p:cNvSpPr txBox="1"/>
          <p:nvPr/>
        </p:nvSpPr>
        <p:spPr>
          <a:xfrm>
            <a:off x="7594284" y="4001125"/>
            <a:ext cx="914700" cy="9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1554BD"/>
                </a:solidFill>
              </a:rPr>
              <a:t>Report on change metrics</a:t>
            </a:r>
            <a:endParaRPr sz="800">
              <a:solidFill>
                <a:srgbClr val="1554BD"/>
              </a:solidFill>
            </a:endParaRPr>
          </a:p>
        </p:txBody>
      </p:sp>
      <p:sp>
        <p:nvSpPr>
          <p:cNvPr id="144" name="Google Shape;144;p15"/>
          <p:cNvSpPr/>
          <p:nvPr/>
        </p:nvSpPr>
        <p:spPr>
          <a:xfrm>
            <a:off x="7515529" y="4017224"/>
            <a:ext cx="66300" cy="57600"/>
          </a:xfrm>
          <a:prstGeom prst="triangle">
            <a:avLst>
              <a:gd fmla="val 50000" name="adj"/>
            </a:avLst>
          </a:prstGeom>
          <a:solidFill>
            <a:srgbClr val="1554B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5"/>
          <p:cNvSpPr txBox="1"/>
          <p:nvPr/>
        </p:nvSpPr>
        <p:spPr>
          <a:xfrm>
            <a:off x="93725" y="4661550"/>
            <a:ext cx="4389300" cy="6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u="sng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CC-BY</a:t>
            </a:r>
            <a:r>
              <a:rPr lang="en" sz="900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rPr>
              <a:t> 2021 with attribution link to </a:t>
            </a:r>
            <a:br>
              <a:rPr lang="en" sz="900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" sz="900" u="sng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https://blog.getguru.com/how-to-write-change-management-plan-templates</a:t>
            </a:r>
            <a:r>
              <a:rPr lang="en" sz="900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rPr>
              <a:t>								           </a:t>
            </a:r>
            <a:endParaRPr b="1" sz="900">
              <a:solidFill>
                <a:schemeClr val="accen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6" name="Google Shape;146;p15"/>
          <p:cNvSpPr txBox="1"/>
          <p:nvPr/>
        </p:nvSpPr>
        <p:spPr>
          <a:xfrm>
            <a:off x="4663350" y="4813950"/>
            <a:ext cx="43893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rPr>
              <a:t>[COMPANY NAME]</a:t>
            </a:r>
            <a:endParaRPr b="1" sz="900">
              <a:solidFill>
                <a:schemeClr val="accen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6"/>
          <p:cNvSpPr txBox="1"/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  <a:t>Change Management Process Template</a:t>
            </a:r>
            <a:endParaRPr b="1" sz="2000">
              <a:solidFill>
                <a:srgbClr val="1554BD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152" name="Google Shape;152;p16"/>
          <p:cNvCxnSpPr/>
          <p:nvPr/>
        </p:nvCxnSpPr>
        <p:spPr>
          <a:xfrm>
            <a:off x="1664415" y="1085821"/>
            <a:ext cx="718500" cy="741900"/>
          </a:xfrm>
          <a:prstGeom prst="straightConnector1">
            <a:avLst/>
          </a:prstGeom>
          <a:noFill/>
          <a:ln cap="flat" cmpd="sng" w="9525">
            <a:solidFill>
              <a:srgbClr val="1554BD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53" name="Google Shape;153;p16"/>
          <p:cNvSpPr/>
          <p:nvPr/>
        </p:nvSpPr>
        <p:spPr>
          <a:xfrm flipH="1">
            <a:off x="796138" y="1697025"/>
            <a:ext cx="1605900" cy="143400"/>
          </a:xfrm>
          <a:prstGeom prst="parallelogram">
            <a:avLst>
              <a:gd fmla="val 96952" name="adj"/>
            </a:avLst>
          </a:prstGeom>
          <a:solidFill>
            <a:srgbClr val="3372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</a:t>
            </a:r>
            <a:endParaRPr/>
          </a:p>
        </p:txBody>
      </p:sp>
      <p:sp>
        <p:nvSpPr>
          <p:cNvPr id="154" name="Google Shape;154;p16"/>
          <p:cNvSpPr/>
          <p:nvPr/>
        </p:nvSpPr>
        <p:spPr>
          <a:xfrm>
            <a:off x="796311" y="1850850"/>
            <a:ext cx="1605900" cy="143400"/>
          </a:xfrm>
          <a:prstGeom prst="parallelogram">
            <a:avLst>
              <a:gd fmla="val 96952" name="adj"/>
            </a:avLst>
          </a:prstGeom>
          <a:solidFill>
            <a:srgbClr val="1554B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16"/>
          <p:cNvSpPr txBox="1"/>
          <p:nvPr/>
        </p:nvSpPr>
        <p:spPr>
          <a:xfrm>
            <a:off x="763423" y="2314025"/>
            <a:ext cx="13242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  <a:t>Request submission</a:t>
            </a:r>
            <a:endParaRPr b="1">
              <a:solidFill>
                <a:srgbClr val="1554BD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6" name="Google Shape;156;p16"/>
          <p:cNvSpPr txBox="1"/>
          <p:nvPr/>
        </p:nvSpPr>
        <p:spPr>
          <a:xfrm>
            <a:off x="719950" y="2647950"/>
            <a:ext cx="1486500" cy="150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33350" lvl="0" marL="1714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54BD"/>
              </a:buClr>
              <a:buSzPts val="1200"/>
              <a:buFont typeface="Roboto"/>
              <a:buChar char="●"/>
            </a:pPr>
            <a:r>
              <a:rPr lang="en" sz="1200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  <a:t>Describe change</a:t>
            </a:r>
            <a:endParaRPr sz="1200">
              <a:solidFill>
                <a:srgbClr val="1554BD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33350" lvl="0" marL="1714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54BD"/>
              </a:buClr>
              <a:buSzPts val="1200"/>
              <a:buFont typeface="Roboto"/>
              <a:buChar char="●"/>
            </a:pPr>
            <a:r>
              <a:rPr lang="en" sz="1200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  <a:t>Consider the impact / scope</a:t>
            </a:r>
            <a:endParaRPr sz="1200">
              <a:solidFill>
                <a:srgbClr val="1554BD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33350" lvl="0" marL="1714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54BD"/>
              </a:buClr>
              <a:buSzPts val="1200"/>
              <a:buFont typeface="Roboto"/>
              <a:buChar char="●"/>
            </a:pPr>
            <a:r>
              <a:rPr lang="en" sz="1200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  <a:t>Submit change request form</a:t>
            </a:r>
            <a:endParaRPr sz="1200">
              <a:solidFill>
                <a:srgbClr val="1554BD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7" name="Google Shape;157;p16"/>
          <p:cNvSpPr txBox="1"/>
          <p:nvPr/>
        </p:nvSpPr>
        <p:spPr>
          <a:xfrm>
            <a:off x="1085439" y="964425"/>
            <a:ext cx="624300" cy="24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1200">
                <a:solidFill>
                  <a:srgbClr val="1554BD"/>
                </a:solidFill>
              </a:rPr>
              <a:t>1</a:t>
            </a:r>
            <a:endParaRPr b="1" sz="1200">
              <a:solidFill>
                <a:srgbClr val="1554BD"/>
              </a:solidFill>
            </a:endParaRPr>
          </a:p>
        </p:txBody>
      </p:sp>
      <p:cxnSp>
        <p:nvCxnSpPr>
          <p:cNvPr id="158" name="Google Shape;158;p16"/>
          <p:cNvCxnSpPr/>
          <p:nvPr/>
        </p:nvCxnSpPr>
        <p:spPr>
          <a:xfrm>
            <a:off x="3151986" y="1085821"/>
            <a:ext cx="718500" cy="741900"/>
          </a:xfrm>
          <a:prstGeom prst="straightConnector1">
            <a:avLst/>
          </a:prstGeom>
          <a:noFill/>
          <a:ln cap="flat" cmpd="sng" w="9525">
            <a:solidFill>
              <a:srgbClr val="1554BD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59" name="Google Shape;159;p16"/>
          <p:cNvSpPr/>
          <p:nvPr/>
        </p:nvSpPr>
        <p:spPr>
          <a:xfrm flipH="1">
            <a:off x="2283710" y="1697025"/>
            <a:ext cx="1605900" cy="143400"/>
          </a:xfrm>
          <a:prstGeom prst="parallelogram">
            <a:avLst>
              <a:gd fmla="val 96952" name="adj"/>
            </a:avLst>
          </a:prstGeom>
          <a:solidFill>
            <a:srgbClr val="3372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</a:t>
            </a:r>
            <a:endParaRPr/>
          </a:p>
        </p:txBody>
      </p:sp>
      <p:sp>
        <p:nvSpPr>
          <p:cNvPr id="160" name="Google Shape;160;p16"/>
          <p:cNvSpPr/>
          <p:nvPr/>
        </p:nvSpPr>
        <p:spPr>
          <a:xfrm>
            <a:off x="2283883" y="1850850"/>
            <a:ext cx="1605900" cy="143400"/>
          </a:xfrm>
          <a:prstGeom prst="parallelogram">
            <a:avLst>
              <a:gd fmla="val 96952" name="adj"/>
            </a:avLst>
          </a:prstGeom>
          <a:solidFill>
            <a:srgbClr val="1554B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6"/>
          <p:cNvSpPr txBox="1"/>
          <p:nvPr/>
        </p:nvSpPr>
        <p:spPr>
          <a:xfrm>
            <a:off x="2252531" y="2314025"/>
            <a:ext cx="13242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  <a:t>Submission review</a:t>
            </a:r>
            <a:endParaRPr b="1">
              <a:solidFill>
                <a:srgbClr val="1554BD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2" name="Google Shape;162;p16"/>
          <p:cNvSpPr txBox="1"/>
          <p:nvPr/>
        </p:nvSpPr>
        <p:spPr>
          <a:xfrm>
            <a:off x="2574547" y="964425"/>
            <a:ext cx="624300" cy="24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1200">
                <a:solidFill>
                  <a:srgbClr val="1554BD"/>
                </a:solidFill>
              </a:rPr>
              <a:t>2</a:t>
            </a:r>
            <a:endParaRPr b="1" sz="1200">
              <a:solidFill>
                <a:srgbClr val="1554BD"/>
              </a:solidFill>
            </a:endParaRPr>
          </a:p>
        </p:txBody>
      </p:sp>
      <p:cxnSp>
        <p:nvCxnSpPr>
          <p:cNvPr id="163" name="Google Shape;163;p16"/>
          <p:cNvCxnSpPr/>
          <p:nvPr/>
        </p:nvCxnSpPr>
        <p:spPr>
          <a:xfrm>
            <a:off x="4637135" y="1085821"/>
            <a:ext cx="718500" cy="741900"/>
          </a:xfrm>
          <a:prstGeom prst="straightConnector1">
            <a:avLst/>
          </a:prstGeom>
          <a:noFill/>
          <a:ln cap="flat" cmpd="sng" w="9525">
            <a:solidFill>
              <a:srgbClr val="B0C0C8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64" name="Google Shape;164;p16"/>
          <p:cNvSpPr/>
          <p:nvPr/>
        </p:nvSpPr>
        <p:spPr>
          <a:xfrm flipH="1">
            <a:off x="3768859" y="1697025"/>
            <a:ext cx="1605900" cy="143400"/>
          </a:xfrm>
          <a:prstGeom prst="parallelogram">
            <a:avLst>
              <a:gd fmla="val 96952" name="adj"/>
            </a:avLst>
          </a:prstGeom>
          <a:solidFill>
            <a:srgbClr val="ECF0F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</a:t>
            </a:r>
            <a:endParaRPr/>
          </a:p>
        </p:txBody>
      </p:sp>
      <p:sp>
        <p:nvSpPr>
          <p:cNvPr id="165" name="Google Shape;165;p16"/>
          <p:cNvSpPr/>
          <p:nvPr/>
        </p:nvSpPr>
        <p:spPr>
          <a:xfrm>
            <a:off x="3769032" y="1850850"/>
            <a:ext cx="1605900" cy="143400"/>
          </a:xfrm>
          <a:prstGeom prst="parallelogram">
            <a:avLst>
              <a:gd fmla="val 96952" name="adj"/>
            </a:avLst>
          </a:prstGeom>
          <a:solidFill>
            <a:srgbClr val="B0C0C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6"/>
          <p:cNvSpPr txBox="1"/>
          <p:nvPr/>
        </p:nvSpPr>
        <p:spPr>
          <a:xfrm>
            <a:off x="3737591" y="2314025"/>
            <a:ext cx="13242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Roboto"/>
                <a:ea typeface="Roboto"/>
                <a:cs typeface="Roboto"/>
                <a:sym typeface="Roboto"/>
              </a:rPr>
              <a:t>Plan development</a:t>
            </a:r>
            <a:endParaRPr b="1">
              <a:solidFill>
                <a:schemeClr val="accent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7" name="Google Shape;167;p16"/>
          <p:cNvSpPr txBox="1"/>
          <p:nvPr/>
        </p:nvSpPr>
        <p:spPr>
          <a:xfrm>
            <a:off x="4059607" y="964425"/>
            <a:ext cx="624300" cy="24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1200">
                <a:solidFill>
                  <a:schemeClr val="accent3"/>
                </a:solidFill>
              </a:rPr>
              <a:t>3</a:t>
            </a:r>
            <a:endParaRPr b="1" sz="1200">
              <a:solidFill>
                <a:schemeClr val="accent3"/>
              </a:solidFill>
            </a:endParaRPr>
          </a:p>
        </p:txBody>
      </p:sp>
      <p:cxnSp>
        <p:nvCxnSpPr>
          <p:cNvPr id="168" name="Google Shape;168;p16"/>
          <p:cNvCxnSpPr/>
          <p:nvPr/>
        </p:nvCxnSpPr>
        <p:spPr>
          <a:xfrm>
            <a:off x="6124917" y="1085821"/>
            <a:ext cx="718500" cy="741900"/>
          </a:xfrm>
          <a:prstGeom prst="straightConnector1">
            <a:avLst/>
          </a:prstGeom>
          <a:noFill/>
          <a:ln cap="flat" cmpd="sng" w="9525">
            <a:solidFill>
              <a:srgbClr val="B0C0C8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69" name="Google Shape;169;p16"/>
          <p:cNvSpPr/>
          <p:nvPr/>
        </p:nvSpPr>
        <p:spPr>
          <a:xfrm flipH="1">
            <a:off x="5256641" y="1697025"/>
            <a:ext cx="1605900" cy="143400"/>
          </a:xfrm>
          <a:prstGeom prst="parallelogram">
            <a:avLst>
              <a:gd fmla="val 96952" name="adj"/>
            </a:avLst>
          </a:prstGeom>
          <a:solidFill>
            <a:srgbClr val="ECF0F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</a:t>
            </a:r>
            <a:endParaRPr/>
          </a:p>
        </p:txBody>
      </p:sp>
      <p:sp>
        <p:nvSpPr>
          <p:cNvPr id="170" name="Google Shape;170;p16"/>
          <p:cNvSpPr/>
          <p:nvPr/>
        </p:nvSpPr>
        <p:spPr>
          <a:xfrm>
            <a:off x="5256813" y="1850850"/>
            <a:ext cx="1605900" cy="143400"/>
          </a:xfrm>
          <a:prstGeom prst="parallelogram">
            <a:avLst>
              <a:gd fmla="val 96952" name="adj"/>
            </a:avLst>
          </a:prstGeom>
          <a:solidFill>
            <a:srgbClr val="B0C0C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6"/>
          <p:cNvSpPr txBox="1"/>
          <p:nvPr/>
        </p:nvSpPr>
        <p:spPr>
          <a:xfrm>
            <a:off x="5225375" y="2314025"/>
            <a:ext cx="16062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Roboto"/>
                <a:ea typeface="Roboto"/>
                <a:cs typeface="Roboto"/>
                <a:sym typeface="Roboto"/>
              </a:rPr>
              <a:t>Implementation and monitoring</a:t>
            </a:r>
            <a:endParaRPr b="1">
              <a:solidFill>
                <a:schemeClr val="accent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2" name="Google Shape;172;p16"/>
          <p:cNvSpPr txBox="1"/>
          <p:nvPr/>
        </p:nvSpPr>
        <p:spPr>
          <a:xfrm>
            <a:off x="5547394" y="964425"/>
            <a:ext cx="624300" cy="24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1200">
                <a:solidFill>
                  <a:schemeClr val="accent3"/>
                </a:solidFill>
              </a:rPr>
              <a:t>4</a:t>
            </a:r>
            <a:endParaRPr b="1" sz="1200">
              <a:solidFill>
                <a:schemeClr val="accent3"/>
              </a:solidFill>
            </a:endParaRPr>
          </a:p>
        </p:txBody>
      </p:sp>
      <p:cxnSp>
        <p:nvCxnSpPr>
          <p:cNvPr id="173" name="Google Shape;173;p16"/>
          <p:cNvCxnSpPr/>
          <p:nvPr/>
        </p:nvCxnSpPr>
        <p:spPr>
          <a:xfrm>
            <a:off x="7610066" y="1085821"/>
            <a:ext cx="718500" cy="741900"/>
          </a:xfrm>
          <a:prstGeom prst="straightConnector1">
            <a:avLst/>
          </a:prstGeom>
          <a:noFill/>
          <a:ln cap="flat" cmpd="sng" w="9525">
            <a:solidFill>
              <a:srgbClr val="B0C0C8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4" name="Google Shape;174;p16"/>
          <p:cNvSpPr/>
          <p:nvPr/>
        </p:nvSpPr>
        <p:spPr>
          <a:xfrm flipH="1">
            <a:off x="6741789" y="1697025"/>
            <a:ext cx="1605900" cy="143400"/>
          </a:xfrm>
          <a:prstGeom prst="parallelogram">
            <a:avLst>
              <a:gd fmla="val 96952" name="adj"/>
            </a:avLst>
          </a:prstGeom>
          <a:solidFill>
            <a:srgbClr val="ECF0F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</a:t>
            </a:r>
            <a:endParaRPr/>
          </a:p>
        </p:txBody>
      </p:sp>
      <p:sp>
        <p:nvSpPr>
          <p:cNvPr id="175" name="Google Shape;175;p16"/>
          <p:cNvSpPr/>
          <p:nvPr/>
        </p:nvSpPr>
        <p:spPr>
          <a:xfrm>
            <a:off x="6741962" y="1850850"/>
            <a:ext cx="1605900" cy="143400"/>
          </a:xfrm>
          <a:prstGeom prst="parallelogram">
            <a:avLst>
              <a:gd fmla="val 96952" name="adj"/>
            </a:avLst>
          </a:prstGeom>
          <a:solidFill>
            <a:srgbClr val="B0C0C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6"/>
          <p:cNvSpPr txBox="1"/>
          <p:nvPr/>
        </p:nvSpPr>
        <p:spPr>
          <a:xfrm>
            <a:off x="6865689" y="2314025"/>
            <a:ext cx="13242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Roboto"/>
                <a:ea typeface="Roboto"/>
                <a:cs typeface="Roboto"/>
                <a:sym typeface="Roboto"/>
              </a:rPr>
              <a:t>Result assessment</a:t>
            </a:r>
            <a:endParaRPr b="1">
              <a:solidFill>
                <a:schemeClr val="accent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7" name="Google Shape;177;p16"/>
          <p:cNvSpPr txBox="1"/>
          <p:nvPr/>
        </p:nvSpPr>
        <p:spPr>
          <a:xfrm>
            <a:off x="7035305" y="964425"/>
            <a:ext cx="624300" cy="24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1200">
                <a:solidFill>
                  <a:schemeClr val="accent3"/>
                </a:solidFill>
              </a:rPr>
              <a:t>5</a:t>
            </a:r>
            <a:endParaRPr b="1" sz="1200">
              <a:solidFill>
                <a:schemeClr val="accent3"/>
              </a:solidFill>
            </a:endParaRPr>
          </a:p>
        </p:txBody>
      </p:sp>
      <p:sp>
        <p:nvSpPr>
          <p:cNvPr id="178" name="Google Shape;178;p16"/>
          <p:cNvSpPr txBox="1"/>
          <p:nvPr/>
        </p:nvSpPr>
        <p:spPr>
          <a:xfrm>
            <a:off x="2207038" y="2669000"/>
            <a:ext cx="1486500" cy="150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33350" lvl="0" marL="1714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54BD"/>
              </a:buClr>
              <a:buSzPts val="1200"/>
              <a:buFont typeface="Roboto"/>
              <a:buChar char="●"/>
            </a:pPr>
            <a:r>
              <a:rPr lang="en" sz="1200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  <a:t>Verify scope / specification</a:t>
            </a:r>
            <a:endParaRPr sz="1200">
              <a:solidFill>
                <a:srgbClr val="1554BD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33350" lvl="0" marL="1714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54BD"/>
              </a:buClr>
              <a:buSzPts val="1200"/>
              <a:buFont typeface="Roboto"/>
              <a:buChar char="●"/>
            </a:pPr>
            <a:r>
              <a:rPr lang="en" sz="1200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  <a:t>Assess resource / asset needs</a:t>
            </a:r>
            <a:endParaRPr sz="1200">
              <a:solidFill>
                <a:srgbClr val="1554BD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33350" lvl="0" marL="1714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54BD"/>
              </a:buClr>
              <a:buSzPts val="1200"/>
              <a:buFont typeface="Roboto"/>
              <a:buChar char="●"/>
            </a:pPr>
            <a:r>
              <a:rPr lang="en" sz="1200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  <a:t>Cost benefit analysis</a:t>
            </a:r>
            <a:endParaRPr sz="1200">
              <a:solidFill>
                <a:srgbClr val="1554BD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33350" lvl="0" marL="1714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54BD"/>
              </a:buClr>
              <a:buSzPts val="1200"/>
              <a:buFont typeface="Roboto"/>
              <a:buChar char="●"/>
            </a:pPr>
            <a:r>
              <a:rPr lang="en" sz="1200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  <a:t>Impact analysis</a:t>
            </a:r>
            <a:endParaRPr sz="1200">
              <a:solidFill>
                <a:srgbClr val="1554BD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33350" lvl="0" marL="1714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54BD"/>
              </a:buClr>
              <a:buSzPts val="1200"/>
              <a:buFont typeface="Roboto"/>
              <a:buChar char="●"/>
            </a:pPr>
            <a:r>
              <a:rPr lang="en" sz="1200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  <a:t>Submission approval</a:t>
            </a:r>
            <a:endParaRPr sz="1200">
              <a:solidFill>
                <a:srgbClr val="1554BD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9" name="Google Shape;179;p16"/>
          <p:cNvSpPr txBox="1"/>
          <p:nvPr/>
        </p:nvSpPr>
        <p:spPr>
          <a:xfrm>
            <a:off x="3693650" y="2669000"/>
            <a:ext cx="1486500" cy="150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33350" lvl="0" marL="1714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"/>
              <a:buFont typeface="Roboto"/>
              <a:buChar char="●"/>
            </a:pPr>
            <a:r>
              <a:rPr lang="en" sz="1200">
                <a:solidFill>
                  <a:schemeClr val="accent3"/>
                </a:solidFill>
                <a:latin typeface="Roboto"/>
                <a:ea typeface="Roboto"/>
                <a:cs typeface="Roboto"/>
                <a:sym typeface="Roboto"/>
              </a:rPr>
              <a:t>Review cost- benefit analysis</a:t>
            </a:r>
            <a:endParaRPr sz="1200">
              <a:solidFill>
                <a:schemeClr val="accent3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33350" lvl="0" marL="1714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"/>
              <a:buFont typeface="Roboto"/>
              <a:buChar char="●"/>
            </a:pPr>
            <a:r>
              <a:rPr lang="en" sz="1200">
                <a:solidFill>
                  <a:schemeClr val="accent3"/>
                </a:solidFill>
                <a:latin typeface="Roboto"/>
                <a:ea typeface="Roboto"/>
                <a:cs typeface="Roboto"/>
                <a:sym typeface="Roboto"/>
              </a:rPr>
              <a:t>Review impact analysis</a:t>
            </a:r>
            <a:endParaRPr sz="1200">
              <a:solidFill>
                <a:schemeClr val="accent3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33350" lvl="0" marL="1714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"/>
              <a:buFont typeface="Roboto"/>
              <a:buChar char="●"/>
            </a:pPr>
            <a:r>
              <a:rPr lang="en" sz="1200">
                <a:solidFill>
                  <a:schemeClr val="accent3"/>
                </a:solidFill>
                <a:latin typeface="Roboto"/>
                <a:ea typeface="Roboto"/>
                <a:cs typeface="Roboto"/>
                <a:sym typeface="Roboto"/>
              </a:rPr>
              <a:t>Resource / asset allocation</a:t>
            </a:r>
            <a:endParaRPr sz="1200">
              <a:solidFill>
                <a:schemeClr val="accent3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33350" lvl="0" marL="1714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"/>
              <a:buFont typeface="Roboto"/>
              <a:buChar char="●"/>
            </a:pPr>
            <a:r>
              <a:rPr lang="en" sz="1200">
                <a:solidFill>
                  <a:schemeClr val="accent3"/>
                </a:solidFill>
                <a:latin typeface="Roboto"/>
                <a:ea typeface="Roboto"/>
                <a:cs typeface="Roboto"/>
                <a:sym typeface="Roboto"/>
              </a:rPr>
              <a:t>Plan timeline</a:t>
            </a:r>
            <a:endParaRPr sz="1200">
              <a:solidFill>
                <a:schemeClr val="accent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0" name="Google Shape;180;p16"/>
          <p:cNvSpPr txBox="1"/>
          <p:nvPr/>
        </p:nvSpPr>
        <p:spPr>
          <a:xfrm>
            <a:off x="5180250" y="2669000"/>
            <a:ext cx="1656600" cy="150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33350" lvl="0" marL="1714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"/>
              <a:buFont typeface="Roboto"/>
              <a:buChar char="●"/>
            </a:pPr>
            <a:r>
              <a:rPr lang="en" sz="1200">
                <a:solidFill>
                  <a:schemeClr val="accent3"/>
                </a:solidFill>
                <a:latin typeface="Roboto"/>
                <a:ea typeface="Roboto"/>
                <a:cs typeface="Roboto"/>
                <a:sym typeface="Roboto"/>
              </a:rPr>
              <a:t>Implement change</a:t>
            </a:r>
            <a:endParaRPr sz="1200">
              <a:solidFill>
                <a:schemeClr val="accent3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33350" lvl="0" marL="1714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"/>
              <a:buFont typeface="Roboto"/>
              <a:buChar char="●"/>
            </a:pPr>
            <a:r>
              <a:rPr lang="en" sz="1200">
                <a:solidFill>
                  <a:schemeClr val="accent3"/>
                </a:solidFill>
                <a:latin typeface="Roboto"/>
                <a:ea typeface="Roboto"/>
                <a:cs typeface="Roboto"/>
                <a:sym typeface="Roboto"/>
              </a:rPr>
              <a:t>Evaluate milestone success / challenges</a:t>
            </a:r>
            <a:endParaRPr sz="1200">
              <a:solidFill>
                <a:schemeClr val="accent3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33350" lvl="0" marL="1714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"/>
              <a:buFont typeface="Roboto"/>
              <a:buChar char="●"/>
            </a:pPr>
            <a:r>
              <a:rPr lang="en" sz="1200">
                <a:solidFill>
                  <a:schemeClr val="accent3"/>
                </a:solidFill>
                <a:latin typeface="Roboto"/>
                <a:ea typeface="Roboto"/>
                <a:cs typeface="Roboto"/>
                <a:sym typeface="Roboto"/>
              </a:rPr>
              <a:t>Implement revisions (if needed)</a:t>
            </a:r>
            <a:endParaRPr sz="1200">
              <a:solidFill>
                <a:schemeClr val="accent3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33350" lvl="0" marL="1714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"/>
              <a:buFont typeface="Roboto"/>
              <a:buChar char="●"/>
            </a:pPr>
            <a:r>
              <a:rPr lang="en" sz="1200">
                <a:solidFill>
                  <a:schemeClr val="accent3"/>
                </a:solidFill>
                <a:latin typeface="Roboto"/>
                <a:ea typeface="Roboto"/>
                <a:cs typeface="Roboto"/>
                <a:sym typeface="Roboto"/>
              </a:rPr>
              <a:t>Finalize data</a:t>
            </a:r>
            <a:endParaRPr sz="1200">
              <a:solidFill>
                <a:schemeClr val="accent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1" name="Google Shape;181;p16"/>
          <p:cNvSpPr txBox="1"/>
          <p:nvPr/>
        </p:nvSpPr>
        <p:spPr>
          <a:xfrm>
            <a:off x="6819750" y="2669000"/>
            <a:ext cx="1656600" cy="150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33350" lvl="0" marL="1714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"/>
              <a:buFont typeface="Roboto"/>
              <a:buChar char="●"/>
            </a:pPr>
            <a:r>
              <a:rPr lang="en" sz="1200">
                <a:solidFill>
                  <a:schemeClr val="accent3"/>
                </a:solidFill>
                <a:latin typeface="Roboto"/>
                <a:ea typeface="Roboto"/>
                <a:cs typeface="Roboto"/>
                <a:sym typeface="Roboto"/>
              </a:rPr>
              <a:t>Assess change impact</a:t>
            </a:r>
            <a:endParaRPr sz="1200">
              <a:solidFill>
                <a:schemeClr val="accent3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33350" lvl="0" marL="1714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"/>
              <a:buFont typeface="Roboto"/>
              <a:buChar char="●"/>
            </a:pPr>
            <a:r>
              <a:rPr lang="en" sz="1200">
                <a:solidFill>
                  <a:schemeClr val="accent3"/>
                </a:solidFill>
                <a:latin typeface="Roboto"/>
                <a:ea typeface="Roboto"/>
                <a:cs typeface="Roboto"/>
                <a:sym typeface="Roboto"/>
              </a:rPr>
              <a:t>Find process improvements</a:t>
            </a:r>
            <a:endParaRPr sz="1200">
              <a:solidFill>
                <a:schemeClr val="accent3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33350" lvl="0" marL="1714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"/>
              <a:buFont typeface="Roboto"/>
              <a:buChar char="●"/>
            </a:pPr>
            <a:r>
              <a:rPr lang="en" sz="1200">
                <a:solidFill>
                  <a:schemeClr val="accent3"/>
                </a:solidFill>
                <a:latin typeface="Roboto"/>
                <a:ea typeface="Roboto"/>
                <a:cs typeface="Roboto"/>
                <a:sym typeface="Roboto"/>
              </a:rPr>
              <a:t>Compile findings report</a:t>
            </a:r>
            <a:endParaRPr sz="1200">
              <a:solidFill>
                <a:schemeClr val="accent3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33350" lvl="0" marL="1714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"/>
              <a:buFont typeface="Roboto"/>
              <a:buChar char="●"/>
            </a:pPr>
            <a:r>
              <a:rPr lang="en" sz="1200">
                <a:solidFill>
                  <a:schemeClr val="accent3"/>
                </a:solidFill>
                <a:latin typeface="Roboto"/>
                <a:ea typeface="Roboto"/>
                <a:cs typeface="Roboto"/>
                <a:sym typeface="Roboto"/>
              </a:rPr>
              <a:t>Share report with stakeholders</a:t>
            </a:r>
            <a:endParaRPr sz="1200">
              <a:solidFill>
                <a:schemeClr val="accent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2" name="Google Shape;182;p16"/>
          <p:cNvSpPr txBox="1"/>
          <p:nvPr/>
        </p:nvSpPr>
        <p:spPr>
          <a:xfrm>
            <a:off x="93725" y="4661550"/>
            <a:ext cx="4389300" cy="6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u="sng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CC-BY</a:t>
            </a:r>
            <a:r>
              <a:rPr lang="en" sz="900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rPr>
              <a:t> 2021 with attribution link to </a:t>
            </a:r>
            <a:br>
              <a:rPr lang="en" sz="900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" sz="900" u="sng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https://blog.getguru.com/how-to-write-change-management-plan-templates</a:t>
            </a:r>
            <a:r>
              <a:rPr lang="en" sz="900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rPr>
              <a:t>								           </a:t>
            </a:r>
            <a:endParaRPr b="1" sz="900">
              <a:solidFill>
                <a:schemeClr val="accen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3" name="Google Shape;183;p16"/>
          <p:cNvSpPr txBox="1"/>
          <p:nvPr/>
        </p:nvSpPr>
        <p:spPr>
          <a:xfrm>
            <a:off x="4663350" y="4813950"/>
            <a:ext cx="43893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rPr>
              <a:t>[COMPANY NAME]</a:t>
            </a:r>
            <a:endParaRPr b="1" sz="900">
              <a:solidFill>
                <a:schemeClr val="accen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  <a:t>Meet the Change Management Team</a:t>
            </a:r>
            <a:endParaRPr b="1" sz="2000">
              <a:solidFill>
                <a:srgbClr val="1554BD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9" name="Google Shape;189;p17"/>
          <p:cNvSpPr/>
          <p:nvPr/>
        </p:nvSpPr>
        <p:spPr>
          <a:xfrm>
            <a:off x="1321788" y="1502500"/>
            <a:ext cx="1729200" cy="1729200"/>
          </a:xfrm>
          <a:prstGeom prst="ellipse">
            <a:avLst/>
          </a:prstGeom>
          <a:solidFill>
            <a:srgbClr val="ECF0F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17"/>
          <p:cNvSpPr/>
          <p:nvPr/>
        </p:nvSpPr>
        <p:spPr>
          <a:xfrm>
            <a:off x="3707398" y="1502500"/>
            <a:ext cx="1729200" cy="1729200"/>
          </a:xfrm>
          <a:prstGeom prst="ellipse">
            <a:avLst/>
          </a:prstGeom>
          <a:solidFill>
            <a:srgbClr val="ECF0F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17"/>
          <p:cNvSpPr/>
          <p:nvPr/>
        </p:nvSpPr>
        <p:spPr>
          <a:xfrm>
            <a:off x="6093009" y="1502500"/>
            <a:ext cx="1729200" cy="1729200"/>
          </a:xfrm>
          <a:prstGeom prst="ellipse">
            <a:avLst/>
          </a:prstGeom>
          <a:solidFill>
            <a:srgbClr val="ECF0F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17"/>
          <p:cNvSpPr txBox="1"/>
          <p:nvPr/>
        </p:nvSpPr>
        <p:spPr>
          <a:xfrm>
            <a:off x="1321788" y="3295874"/>
            <a:ext cx="1729200" cy="78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1600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  <a:t>Title</a:t>
            </a:r>
            <a:br>
              <a:rPr b="1" lang="en" sz="1600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" sz="1600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  <a:t>Name</a:t>
            </a:r>
            <a:endParaRPr sz="1600">
              <a:solidFill>
                <a:srgbClr val="1554BD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3" name="Google Shape;193;p17"/>
          <p:cNvSpPr txBox="1"/>
          <p:nvPr/>
        </p:nvSpPr>
        <p:spPr>
          <a:xfrm>
            <a:off x="3707398" y="3295874"/>
            <a:ext cx="1729200" cy="78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1600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  <a:t>Title</a:t>
            </a:r>
            <a:br>
              <a:rPr b="1" lang="en" sz="1600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" sz="1600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  <a:t>Name</a:t>
            </a:r>
            <a:endParaRPr sz="1600">
              <a:solidFill>
                <a:srgbClr val="1554BD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4" name="Google Shape;194;p17"/>
          <p:cNvSpPr txBox="1"/>
          <p:nvPr/>
        </p:nvSpPr>
        <p:spPr>
          <a:xfrm>
            <a:off x="6093009" y="3295874"/>
            <a:ext cx="1729200" cy="78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1600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  <a:t>Title</a:t>
            </a:r>
            <a:br>
              <a:rPr b="1" lang="en" sz="1600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" sz="1600">
                <a:solidFill>
                  <a:srgbClr val="1554BD"/>
                </a:solidFill>
                <a:latin typeface="Roboto"/>
                <a:ea typeface="Roboto"/>
                <a:cs typeface="Roboto"/>
                <a:sym typeface="Roboto"/>
              </a:rPr>
              <a:t>Name</a:t>
            </a:r>
            <a:endParaRPr sz="1600">
              <a:solidFill>
                <a:srgbClr val="1554BD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5" name="Google Shape;195;p17"/>
          <p:cNvSpPr txBox="1"/>
          <p:nvPr/>
        </p:nvSpPr>
        <p:spPr>
          <a:xfrm>
            <a:off x="93725" y="4661550"/>
            <a:ext cx="4389300" cy="6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u="sng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CC-BY</a:t>
            </a:r>
            <a:r>
              <a:rPr lang="en" sz="900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rPr>
              <a:t> 2021 with attribution link to </a:t>
            </a:r>
            <a:br>
              <a:rPr lang="en" sz="900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" sz="900" u="sng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https://blog.getguru.com/how-to-write-change-management-plan-templates</a:t>
            </a:r>
            <a:r>
              <a:rPr lang="en" sz="900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rPr>
              <a:t>								           </a:t>
            </a:r>
            <a:endParaRPr b="1" sz="900">
              <a:solidFill>
                <a:schemeClr val="accen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6" name="Google Shape;196;p17"/>
          <p:cNvSpPr txBox="1"/>
          <p:nvPr/>
        </p:nvSpPr>
        <p:spPr>
          <a:xfrm>
            <a:off x="4663350" y="4813950"/>
            <a:ext cx="43893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rPr>
              <a:t>[COMPANY NAME]</a:t>
            </a:r>
            <a:endParaRPr b="1" sz="900">
              <a:solidFill>
                <a:schemeClr val="accen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