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Robo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regular.fntdata"/><Relationship Id="rId10" Type="http://schemas.openxmlformats.org/officeDocument/2006/relationships/slide" Target="slides/slide5.xml"/><Relationship Id="rId13" Type="http://schemas.openxmlformats.org/officeDocument/2006/relationships/font" Target="fonts/Roboto-italic.fntdata"/><Relationship Id="rId12" Type="http://schemas.openxmlformats.org/officeDocument/2006/relationships/font" Target="fonts/Roboto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d408ff246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d408ff246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d408ff246f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d408ff246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408ff246f_0_15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408ff246f_0_15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d408ff246f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d408ff246f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d408ff246f_0_15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d408ff246f_0_15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reativecommons.org/licenses/by/3.0/us/" TargetMode="External"/><Relationship Id="rId4" Type="http://schemas.openxmlformats.org/officeDocument/2006/relationships/hyperlink" Target="https://blog.getguru.com/how-to-write-change-management-plan-templates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reativecommons.org/licenses/by/3.0/us/" TargetMode="External"/><Relationship Id="rId4" Type="http://schemas.openxmlformats.org/officeDocument/2006/relationships/hyperlink" Target="https://blog.getguru.com/how-to-write-change-management-plan-template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creativecommons.org/licenses/by/3.0/us/" TargetMode="External"/><Relationship Id="rId4" Type="http://schemas.openxmlformats.org/officeDocument/2006/relationships/hyperlink" Target="https://blog.getguru.com/how-to-write-change-management-plan-template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creativecommons.org/licenses/by/3.0/us/" TargetMode="External"/><Relationship Id="rId4" Type="http://schemas.openxmlformats.org/officeDocument/2006/relationships/hyperlink" Target="https://blog.getguru.com/how-to-write-change-management-plan-template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creativecommons.org/licenses/by/3.0/us/" TargetMode="External"/><Relationship Id="rId4" Type="http://schemas.openxmlformats.org/officeDocument/2006/relationships/hyperlink" Target="https://blog.getguru.com/how-to-write-change-management-plan-templat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572000" y="-10700"/>
            <a:ext cx="4572000" cy="515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Change Management Strategy</a:t>
            </a:r>
            <a:endParaRPr b="1" sz="32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Purpose:</a:t>
            </a: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 accomplish </a:t>
            </a:r>
            <a:b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&lt;insert specific&gt; change</a:t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Objectives: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Measure of success 1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Measure of success 2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Measure of success 3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3725" y="4661550"/>
            <a:ext cx="4389300" cy="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CC-BY</a:t>
            </a:r>
            <a: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2021 </a:t>
            </a:r>
            <a: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with attribution link to </a:t>
            </a:r>
            <a:b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900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https://blog.getguru.com/how-to-write-change-management-plan-templates</a:t>
            </a:r>
            <a: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								           </a:t>
            </a:r>
            <a:endParaRPr b="1" sz="90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4663350" y="4661550"/>
            <a:ext cx="4389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[COMPANY NAME]</a:t>
            </a:r>
            <a:endParaRPr b="1" sz="9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/>
          <p:nvPr/>
        </p:nvSpPr>
        <p:spPr>
          <a:xfrm>
            <a:off x="0" y="1473150"/>
            <a:ext cx="9144000" cy="2180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4"/>
          <p:cNvSpPr txBox="1"/>
          <p:nvPr>
            <p:ph type="title"/>
          </p:nvPr>
        </p:nvSpPr>
        <p:spPr>
          <a:xfrm>
            <a:off x="775463" y="717450"/>
            <a:ext cx="1890900" cy="7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Change Assessment</a:t>
            </a:r>
            <a:endParaRPr b="1" sz="16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775476" y="1551450"/>
            <a:ext cx="20223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Customize assessment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Investigate history, </a:t>
            </a: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openness</a:t>
            </a: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to change, and unique change factors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Verify scope of change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Share priority needs and recommended stages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Interviews</a:t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Journey map</a:t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Impact assessment</a:t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Operational transition</a:t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4"/>
          <p:cNvSpPr txBox="1"/>
          <p:nvPr>
            <p:ph type="title"/>
          </p:nvPr>
        </p:nvSpPr>
        <p:spPr>
          <a:xfrm>
            <a:off x="2930188" y="717450"/>
            <a:ext cx="1890900" cy="7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Change Strategy Planning</a:t>
            </a:r>
            <a:endParaRPr b="1" sz="16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8" name="Google Shape;68;p14"/>
          <p:cNvSpPr txBox="1"/>
          <p:nvPr>
            <p:ph type="title"/>
          </p:nvPr>
        </p:nvSpPr>
        <p:spPr>
          <a:xfrm>
            <a:off x="5084913" y="717450"/>
            <a:ext cx="1890900" cy="7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Change Program Implementation</a:t>
            </a:r>
            <a:endParaRPr b="1" sz="16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4"/>
          <p:cNvSpPr txBox="1"/>
          <p:nvPr>
            <p:ph type="title"/>
          </p:nvPr>
        </p:nvSpPr>
        <p:spPr>
          <a:xfrm>
            <a:off x="7239638" y="717450"/>
            <a:ext cx="1890900" cy="75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Change Program Measurement</a:t>
            </a:r>
            <a:endParaRPr b="1" sz="16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70" name="Google Shape;70;p14"/>
          <p:cNvCxnSpPr/>
          <p:nvPr/>
        </p:nvCxnSpPr>
        <p:spPr>
          <a:xfrm>
            <a:off x="2797700" y="906250"/>
            <a:ext cx="0" cy="3924300"/>
          </a:xfrm>
          <a:prstGeom prst="straightConnector1">
            <a:avLst/>
          </a:prstGeom>
          <a:noFill/>
          <a:ln cap="flat" cmpd="sng" w="9525">
            <a:solidFill>
              <a:srgbClr val="1554B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4"/>
          <p:cNvCxnSpPr/>
          <p:nvPr/>
        </p:nvCxnSpPr>
        <p:spPr>
          <a:xfrm>
            <a:off x="4949750" y="906250"/>
            <a:ext cx="0" cy="3924300"/>
          </a:xfrm>
          <a:prstGeom prst="straightConnector1">
            <a:avLst/>
          </a:prstGeom>
          <a:noFill/>
          <a:ln cap="flat" cmpd="sng" w="9525">
            <a:solidFill>
              <a:srgbClr val="1554BD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4"/>
          <p:cNvCxnSpPr/>
          <p:nvPr/>
        </p:nvCxnSpPr>
        <p:spPr>
          <a:xfrm>
            <a:off x="7112500" y="906250"/>
            <a:ext cx="0" cy="3924300"/>
          </a:xfrm>
          <a:prstGeom prst="straightConnector1">
            <a:avLst/>
          </a:prstGeom>
          <a:noFill/>
          <a:ln cap="flat" cmpd="sng" w="9525">
            <a:solidFill>
              <a:srgbClr val="1554B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Google Shape;73;p14"/>
          <p:cNvSpPr txBox="1"/>
          <p:nvPr/>
        </p:nvSpPr>
        <p:spPr>
          <a:xfrm>
            <a:off x="174275" y="160400"/>
            <a:ext cx="5586900" cy="4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Change Management Approach</a:t>
            </a:r>
            <a:endParaRPr b="1" sz="20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4" name="Google Shape;74;p14"/>
          <p:cNvSpPr txBox="1"/>
          <p:nvPr/>
        </p:nvSpPr>
        <p:spPr>
          <a:xfrm rot="-5400000">
            <a:off x="-1054925" y="2780775"/>
            <a:ext cx="2953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Tools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	       	    </a:t>
            </a:r>
            <a:r>
              <a:rPr b="1"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Key activities</a:t>
            </a:r>
            <a:endParaRPr b="1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5" name="Google Shape;75;p14"/>
          <p:cNvSpPr txBox="1"/>
          <p:nvPr>
            <p:ph idx="1" type="body"/>
          </p:nvPr>
        </p:nvSpPr>
        <p:spPr>
          <a:xfrm>
            <a:off x="2930200" y="1551450"/>
            <a:ext cx="2022300" cy="33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Refine and formalize the case for change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Build ROI-based roadmap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Plan for alignment and mobilization (vision, sponsors, stakeholders, communications, workforce enablement)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Vision</a:t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Stakeholder analytics</a:t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Readiness assessment</a:t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Strategy map</a:t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7117763" y="1551450"/>
            <a:ext cx="20223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Monitor adoption of change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Improve ongoing adoption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Seek change </a:t>
            </a: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management</a:t>
            </a: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 learnings for future change in a retrospective workshop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br>
              <a:rPr lang="en">
                <a:latin typeface="Roboto"/>
                <a:ea typeface="Roboto"/>
                <a:cs typeface="Roboto"/>
                <a:sym typeface="Roboto"/>
              </a:rPr>
            </a:b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Review change analytics metrics (defined during assessment and planning)</a:t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5084913" y="1551450"/>
            <a:ext cx="20223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Implement leadership priority change(s)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Run workshops on process/job impacts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Integrate cross-functional stakeholder plans for short- and long-term</a:t>
            </a:r>
            <a:endParaRPr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Roboto"/>
              <a:buChar char="●"/>
            </a:pPr>
            <a: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Conduct initial change program evaluation</a:t>
            </a:r>
            <a:br>
              <a:rPr lang="en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</a:br>
            <a:br>
              <a:rPr lang="en">
                <a:latin typeface="Roboto"/>
                <a:ea typeface="Roboto"/>
                <a:cs typeface="Roboto"/>
                <a:sym typeface="Roboto"/>
              </a:rPr>
            </a:b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Documentation for leadership priorities</a:t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Communication plans</a:t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905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Process/job impact modeling</a:t>
            </a:r>
            <a:endParaRPr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93725" y="4661550"/>
            <a:ext cx="4389300" cy="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CC-BY</a:t>
            </a:r>
            <a: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 2021 with attribution link to </a:t>
            </a:r>
            <a:b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900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https://blog.getguru.com/how-to-write-change-management-plan-templates</a:t>
            </a:r>
            <a: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								           </a:t>
            </a:r>
            <a:endParaRPr b="1" sz="90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4663350" y="4813950"/>
            <a:ext cx="4389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[COMPANY NAME]</a:t>
            </a:r>
            <a:endParaRPr b="1" sz="90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Change Management Plan Stages</a:t>
            </a:r>
            <a:endParaRPr b="1" sz="20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682123" y="2232725"/>
            <a:ext cx="132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D3D3D"/>
                </a:solidFill>
              </a:rPr>
              <a:t>Request submission</a:t>
            </a:r>
            <a:endParaRPr b="1">
              <a:solidFill>
                <a:srgbClr val="3D3D3D"/>
              </a:solidFill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638650" y="2566650"/>
            <a:ext cx="14865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200"/>
              <a:buChar char="●"/>
            </a:pPr>
            <a:r>
              <a:rPr lang="en" sz="1200">
                <a:solidFill>
                  <a:srgbClr val="3D3D3D"/>
                </a:solidFill>
              </a:rPr>
              <a:t>Describe change</a:t>
            </a:r>
            <a:endParaRPr sz="1200">
              <a:solidFill>
                <a:srgbClr val="3D3D3D"/>
              </a:solidFill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200"/>
              <a:buChar char="●"/>
            </a:pPr>
            <a:r>
              <a:rPr lang="en" sz="1200">
                <a:solidFill>
                  <a:srgbClr val="3D3D3D"/>
                </a:solidFill>
              </a:rPr>
              <a:t>Consider the impact / scope</a:t>
            </a:r>
            <a:endParaRPr sz="1200">
              <a:solidFill>
                <a:srgbClr val="3D3D3D"/>
              </a:solidFill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D3D3D"/>
              </a:buClr>
              <a:buSzPts val="1200"/>
              <a:buChar char="●"/>
            </a:pPr>
            <a:r>
              <a:rPr lang="en" sz="1200">
                <a:solidFill>
                  <a:srgbClr val="3D3D3D"/>
                </a:solidFill>
              </a:rPr>
              <a:t>Submit change request form</a:t>
            </a:r>
            <a:endParaRPr sz="1200">
              <a:solidFill>
                <a:srgbClr val="3D3D3D"/>
              </a:solidFill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2171231" y="2232725"/>
            <a:ext cx="132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3D3D3D"/>
                </a:solidFill>
              </a:rPr>
              <a:t>Submission review</a:t>
            </a:r>
            <a:endParaRPr b="1">
              <a:solidFill>
                <a:srgbClr val="3D3D3D"/>
              </a:solidFill>
            </a:endParaRPr>
          </a:p>
        </p:txBody>
      </p:sp>
      <p:sp>
        <p:nvSpPr>
          <p:cNvPr id="88" name="Google Shape;88;p15"/>
          <p:cNvSpPr txBox="1"/>
          <p:nvPr/>
        </p:nvSpPr>
        <p:spPr>
          <a:xfrm>
            <a:off x="3656291" y="2232725"/>
            <a:ext cx="132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58585"/>
                </a:solidFill>
              </a:rPr>
              <a:t>Plan development</a:t>
            </a:r>
            <a:endParaRPr b="1">
              <a:solidFill>
                <a:srgbClr val="858585"/>
              </a:solidFill>
            </a:endParaRPr>
          </a:p>
        </p:txBody>
      </p:sp>
      <p:sp>
        <p:nvSpPr>
          <p:cNvPr id="89" name="Google Shape;89;p15"/>
          <p:cNvSpPr txBox="1"/>
          <p:nvPr/>
        </p:nvSpPr>
        <p:spPr>
          <a:xfrm>
            <a:off x="5144075" y="2232725"/>
            <a:ext cx="1606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58585"/>
                </a:solidFill>
              </a:rPr>
              <a:t>Implementation and monitoring</a:t>
            </a:r>
            <a:endParaRPr b="1">
              <a:solidFill>
                <a:srgbClr val="858585"/>
              </a:solidFill>
            </a:endParaRPr>
          </a:p>
        </p:txBody>
      </p:sp>
      <p:sp>
        <p:nvSpPr>
          <p:cNvPr id="90" name="Google Shape;90;p15"/>
          <p:cNvSpPr txBox="1"/>
          <p:nvPr/>
        </p:nvSpPr>
        <p:spPr>
          <a:xfrm>
            <a:off x="6784389" y="2232725"/>
            <a:ext cx="132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858585"/>
                </a:solidFill>
              </a:rPr>
              <a:t>Result assessment</a:t>
            </a:r>
            <a:endParaRPr b="1">
              <a:solidFill>
                <a:srgbClr val="858585"/>
              </a:solidFill>
            </a:endParaRPr>
          </a:p>
        </p:txBody>
      </p:sp>
      <p:sp>
        <p:nvSpPr>
          <p:cNvPr id="91" name="Google Shape;91;p15"/>
          <p:cNvSpPr txBox="1"/>
          <p:nvPr/>
        </p:nvSpPr>
        <p:spPr>
          <a:xfrm>
            <a:off x="3612350" y="2587700"/>
            <a:ext cx="14865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Char char="●"/>
            </a:pPr>
            <a:r>
              <a:rPr lang="en" sz="1200">
                <a:solidFill>
                  <a:srgbClr val="858585"/>
                </a:solidFill>
              </a:rPr>
              <a:t>Review cost- benefit analysis</a:t>
            </a:r>
            <a:endParaRPr sz="1200">
              <a:solidFill>
                <a:srgbClr val="858585"/>
              </a:solidFill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Char char="●"/>
            </a:pPr>
            <a:r>
              <a:rPr lang="en" sz="1200">
                <a:solidFill>
                  <a:srgbClr val="858585"/>
                </a:solidFill>
              </a:rPr>
              <a:t>Review impact analysis</a:t>
            </a:r>
            <a:endParaRPr sz="1200">
              <a:solidFill>
                <a:srgbClr val="858585"/>
              </a:solidFill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Char char="●"/>
            </a:pPr>
            <a:r>
              <a:rPr lang="en" sz="1200">
                <a:solidFill>
                  <a:srgbClr val="858585"/>
                </a:solidFill>
              </a:rPr>
              <a:t>Resource / asset allocation</a:t>
            </a:r>
            <a:endParaRPr sz="1200">
              <a:solidFill>
                <a:srgbClr val="858585"/>
              </a:solidFill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858585"/>
              </a:buClr>
              <a:buSzPts val="1200"/>
              <a:buChar char="●"/>
            </a:pPr>
            <a:r>
              <a:rPr lang="en" sz="1200">
                <a:solidFill>
                  <a:srgbClr val="858585"/>
                </a:solidFill>
              </a:rPr>
              <a:t>Plan timeline</a:t>
            </a:r>
            <a:endParaRPr sz="1200">
              <a:solidFill>
                <a:srgbClr val="858585"/>
              </a:solidFill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4998867" y="3811025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6791674" y="3811025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5"/>
          <p:cNvSpPr/>
          <p:nvPr/>
        </p:nvSpPr>
        <p:spPr>
          <a:xfrm>
            <a:off x="1411119" y="1961288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5"/>
          <p:cNvSpPr/>
          <p:nvPr/>
        </p:nvSpPr>
        <p:spPr>
          <a:xfrm>
            <a:off x="1409900" y="2423642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5"/>
          <p:cNvSpPr/>
          <p:nvPr/>
        </p:nvSpPr>
        <p:spPr>
          <a:xfrm>
            <a:off x="1409900" y="2886165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</a:t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1409900" y="3348519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1409900" y="3811025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3204760" y="1961288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3203541" y="2423642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3203541" y="2886165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5"/>
          <p:cNvSpPr/>
          <p:nvPr/>
        </p:nvSpPr>
        <p:spPr>
          <a:xfrm>
            <a:off x="3203541" y="3348519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/>
          <p:nvPr/>
        </p:nvSpPr>
        <p:spPr>
          <a:xfrm>
            <a:off x="3204891" y="3811025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5"/>
          <p:cNvSpPr/>
          <p:nvPr/>
        </p:nvSpPr>
        <p:spPr>
          <a:xfrm>
            <a:off x="1412142" y="1346325"/>
            <a:ext cx="1792500" cy="307500"/>
          </a:xfrm>
          <a:prstGeom prst="rect">
            <a:avLst/>
          </a:prstGeom>
          <a:solidFill>
            <a:srgbClr val="1554BD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Q1</a:t>
            </a:r>
            <a:endParaRPr b="1" sz="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5" name="Google Shape;105;p15"/>
          <p:cNvSpPr/>
          <p:nvPr/>
        </p:nvSpPr>
        <p:spPr>
          <a:xfrm>
            <a:off x="1412142" y="1653803"/>
            <a:ext cx="597000" cy="307500"/>
          </a:xfrm>
          <a:prstGeom prst="rect">
            <a:avLst/>
          </a:prstGeom>
          <a:solidFill>
            <a:srgbClr val="1554BD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JAN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2009631" y="1653803"/>
            <a:ext cx="597000" cy="307500"/>
          </a:xfrm>
          <a:prstGeom prst="rect">
            <a:avLst/>
          </a:prstGeom>
          <a:solidFill>
            <a:srgbClr val="1554BD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FEB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2607120" y="1653803"/>
            <a:ext cx="597000" cy="307500"/>
          </a:xfrm>
          <a:prstGeom prst="rect">
            <a:avLst/>
          </a:prstGeom>
          <a:solidFill>
            <a:srgbClr val="1554BD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MAR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108" name="Google Shape;108;p15"/>
          <p:cNvSpPr/>
          <p:nvPr/>
        </p:nvSpPr>
        <p:spPr>
          <a:xfrm>
            <a:off x="3205787" y="1346325"/>
            <a:ext cx="1792500" cy="3075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Q2</a:t>
            </a:r>
            <a:endParaRPr b="1" sz="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3205787" y="1653803"/>
            <a:ext cx="597000" cy="3075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APR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110" name="Google Shape;110;p15"/>
          <p:cNvSpPr/>
          <p:nvPr/>
        </p:nvSpPr>
        <p:spPr>
          <a:xfrm>
            <a:off x="3803276" y="1653803"/>
            <a:ext cx="597000" cy="3075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MAY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111" name="Google Shape;111;p15"/>
          <p:cNvSpPr/>
          <p:nvPr/>
        </p:nvSpPr>
        <p:spPr>
          <a:xfrm>
            <a:off x="4400765" y="1653803"/>
            <a:ext cx="597000" cy="3075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JUN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112" name="Google Shape;112;p15"/>
          <p:cNvSpPr/>
          <p:nvPr/>
        </p:nvSpPr>
        <p:spPr>
          <a:xfrm>
            <a:off x="4998736" y="1961288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5"/>
          <p:cNvSpPr/>
          <p:nvPr/>
        </p:nvSpPr>
        <p:spPr>
          <a:xfrm>
            <a:off x="4998867" y="2423642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5"/>
          <p:cNvSpPr/>
          <p:nvPr/>
        </p:nvSpPr>
        <p:spPr>
          <a:xfrm>
            <a:off x="4998867" y="2886165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5"/>
          <p:cNvSpPr/>
          <p:nvPr/>
        </p:nvSpPr>
        <p:spPr>
          <a:xfrm>
            <a:off x="4998867" y="3348519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5"/>
          <p:cNvSpPr/>
          <p:nvPr/>
        </p:nvSpPr>
        <p:spPr>
          <a:xfrm>
            <a:off x="4999763" y="1346325"/>
            <a:ext cx="1792500" cy="3075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Q3</a:t>
            </a:r>
            <a:endParaRPr b="1" sz="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4999763" y="1653803"/>
            <a:ext cx="597000" cy="3075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JUL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118" name="Google Shape;118;p15"/>
          <p:cNvSpPr/>
          <p:nvPr/>
        </p:nvSpPr>
        <p:spPr>
          <a:xfrm>
            <a:off x="5597252" y="1653803"/>
            <a:ext cx="597000" cy="3075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AUG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119" name="Google Shape;119;p15"/>
          <p:cNvSpPr/>
          <p:nvPr/>
        </p:nvSpPr>
        <p:spPr>
          <a:xfrm>
            <a:off x="6194741" y="1653803"/>
            <a:ext cx="597000" cy="3075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SEP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120" name="Google Shape;120;p15"/>
          <p:cNvSpPr/>
          <p:nvPr/>
        </p:nvSpPr>
        <p:spPr>
          <a:xfrm>
            <a:off x="6791674" y="1961288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5"/>
          <p:cNvSpPr/>
          <p:nvPr/>
        </p:nvSpPr>
        <p:spPr>
          <a:xfrm>
            <a:off x="6791805" y="2423642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5"/>
          <p:cNvSpPr/>
          <p:nvPr/>
        </p:nvSpPr>
        <p:spPr>
          <a:xfrm>
            <a:off x="6791674" y="2886165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5"/>
          <p:cNvSpPr/>
          <p:nvPr/>
        </p:nvSpPr>
        <p:spPr>
          <a:xfrm>
            <a:off x="6791674" y="3348519"/>
            <a:ext cx="1792500" cy="462900"/>
          </a:xfrm>
          <a:prstGeom prst="rect">
            <a:avLst/>
          </a:prstGeom>
          <a:solidFill>
            <a:srgbClr val="E9EEF1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/>
          <p:nvPr/>
        </p:nvSpPr>
        <p:spPr>
          <a:xfrm>
            <a:off x="6792701" y="1346325"/>
            <a:ext cx="1792500" cy="3075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Q4</a:t>
            </a:r>
            <a:endParaRPr b="1" sz="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5" name="Google Shape;125;p15"/>
          <p:cNvSpPr/>
          <p:nvPr/>
        </p:nvSpPr>
        <p:spPr>
          <a:xfrm>
            <a:off x="6792701" y="1653803"/>
            <a:ext cx="597000" cy="3075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OCT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126" name="Google Shape;126;p15"/>
          <p:cNvSpPr/>
          <p:nvPr/>
        </p:nvSpPr>
        <p:spPr>
          <a:xfrm>
            <a:off x="7390190" y="1653803"/>
            <a:ext cx="597000" cy="3075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NOV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127" name="Google Shape;127;p15"/>
          <p:cNvSpPr/>
          <p:nvPr/>
        </p:nvSpPr>
        <p:spPr>
          <a:xfrm>
            <a:off x="7987679" y="1653803"/>
            <a:ext cx="597000" cy="3075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FFFFFF"/>
                </a:solidFill>
              </a:rPr>
              <a:t>DEC</a:t>
            </a:r>
            <a:endParaRPr sz="800">
              <a:solidFill>
                <a:srgbClr val="FFFFFF"/>
              </a:solidFill>
            </a:endParaRPr>
          </a:p>
        </p:txBody>
      </p:sp>
      <p:sp>
        <p:nvSpPr>
          <p:cNvPr id="128" name="Google Shape;128;p15"/>
          <p:cNvSpPr/>
          <p:nvPr/>
        </p:nvSpPr>
        <p:spPr>
          <a:xfrm flipH="1" rot="5400000">
            <a:off x="4025700" y="2231675"/>
            <a:ext cx="145800" cy="17757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rgbClr val="B0C0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5"/>
          <p:cNvSpPr/>
          <p:nvPr/>
        </p:nvSpPr>
        <p:spPr>
          <a:xfrm flipH="1" rot="5400000">
            <a:off x="3212913" y="3048034"/>
            <a:ext cx="141300" cy="1413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5"/>
          <p:cNvSpPr/>
          <p:nvPr/>
        </p:nvSpPr>
        <p:spPr>
          <a:xfrm flipH="1" rot="5400000">
            <a:off x="3443675" y="1182000"/>
            <a:ext cx="140700" cy="29457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rgbClr val="B0C0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5"/>
          <p:cNvSpPr/>
          <p:nvPr/>
        </p:nvSpPr>
        <p:spPr>
          <a:xfrm flipH="1" rot="5400000">
            <a:off x="2304425" y="2320991"/>
            <a:ext cx="141900" cy="6684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5"/>
          <p:cNvSpPr/>
          <p:nvPr/>
        </p:nvSpPr>
        <p:spPr>
          <a:xfrm>
            <a:off x="396125" y="2423649"/>
            <a:ext cx="1014600" cy="462900"/>
          </a:xfrm>
          <a:prstGeom prst="rect">
            <a:avLst/>
          </a:prstGeom>
          <a:solidFill>
            <a:srgbClr val="1554BD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Form sponsorship coalition</a:t>
            </a:r>
            <a:endParaRPr b="1" sz="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3" name="Google Shape;133;p15"/>
          <p:cNvSpPr/>
          <p:nvPr/>
        </p:nvSpPr>
        <p:spPr>
          <a:xfrm>
            <a:off x="396125" y="2886170"/>
            <a:ext cx="1014600" cy="4629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8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Plan and communicate</a:t>
            </a:r>
            <a:endParaRPr b="1" sz="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396125" y="3348521"/>
            <a:ext cx="1014600" cy="4629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Manage change</a:t>
            </a:r>
            <a:endParaRPr b="1" sz="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5" name="Google Shape;135;p15"/>
          <p:cNvSpPr/>
          <p:nvPr/>
        </p:nvSpPr>
        <p:spPr>
          <a:xfrm>
            <a:off x="396125" y="3811025"/>
            <a:ext cx="1014600" cy="462900"/>
          </a:xfrm>
          <a:prstGeom prst="rect">
            <a:avLst/>
          </a:prstGeom>
          <a:solidFill>
            <a:srgbClr val="3372DC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Reinforce change</a:t>
            </a:r>
            <a:endParaRPr b="1" sz="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396125" y="1346325"/>
            <a:ext cx="1014600" cy="1077900"/>
          </a:xfrm>
          <a:prstGeom prst="rect">
            <a:avLst/>
          </a:prstGeom>
          <a:solidFill>
            <a:srgbClr val="1554BD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Communicate vision and business case</a:t>
            </a:r>
            <a:endParaRPr sz="8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p15"/>
          <p:cNvSpPr/>
          <p:nvPr/>
        </p:nvSpPr>
        <p:spPr>
          <a:xfrm flipH="1" rot="5400000">
            <a:off x="2822348" y="1006425"/>
            <a:ext cx="141600" cy="23721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rgbClr val="B0C0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5"/>
          <p:cNvSpPr/>
          <p:nvPr/>
        </p:nvSpPr>
        <p:spPr>
          <a:xfrm flipH="1" rot="5400000">
            <a:off x="1827449" y="1857975"/>
            <a:ext cx="141900" cy="6690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5"/>
          <p:cNvSpPr/>
          <p:nvPr/>
        </p:nvSpPr>
        <p:spPr>
          <a:xfrm flipH="1" rot="5400000">
            <a:off x="6423600" y="2689700"/>
            <a:ext cx="137400" cy="17820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rgbClr val="B0C0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5"/>
          <p:cNvSpPr/>
          <p:nvPr/>
        </p:nvSpPr>
        <p:spPr>
          <a:xfrm flipH="1" rot="5400000">
            <a:off x="5601237" y="3509400"/>
            <a:ext cx="141300" cy="1413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5"/>
          <p:cNvSpPr/>
          <p:nvPr/>
        </p:nvSpPr>
        <p:spPr>
          <a:xfrm flipH="1" rot="5400000">
            <a:off x="7318300" y="2854250"/>
            <a:ext cx="141600" cy="2377200"/>
          </a:xfrm>
          <a:prstGeom prst="round2SameRect">
            <a:avLst>
              <a:gd fmla="val 0" name="adj1"/>
              <a:gd fmla="val 50000" name="adj2"/>
            </a:avLst>
          </a:prstGeom>
          <a:solidFill>
            <a:srgbClr val="B0C0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5"/>
          <p:cNvSpPr/>
          <p:nvPr/>
        </p:nvSpPr>
        <p:spPr>
          <a:xfrm flipH="1" rot="5400000">
            <a:off x="6200512" y="3972175"/>
            <a:ext cx="141300" cy="141300"/>
          </a:xfrm>
          <a:prstGeom prst="round2SameRect">
            <a:avLst>
              <a:gd fmla="val 50000" name="adj1"/>
              <a:gd fmla="val 50000" name="adj2"/>
            </a:avLst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5"/>
          <p:cNvSpPr txBox="1"/>
          <p:nvPr/>
        </p:nvSpPr>
        <p:spPr>
          <a:xfrm>
            <a:off x="7594284" y="4001125"/>
            <a:ext cx="914700" cy="9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1554BD"/>
                </a:solidFill>
              </a:rPr>
              <a:t>Report on change metrics</a:t>
            </a:r>
            <a:endParaRPr sz="800">
              <a:solidFill>
                <a:srgbClr val="1554BD"/>
              </a:solidFill>
            </a:endParaRPr>
          </a:p>
        </p:txBody>
      </p:sp>
      <p:sp>
        <p:nvSpPr>
          <p:cNvPr id="144" name="Google Shape;144;p15"/>
          <p:cNvSpPr/>
          <p:nvPr/>
        </p:nvSpPr>
        <p:spPr>
          <a:xfrm>
            <a:off x="7515529" y="4017224"/>
            <a:ext cx="66300" cy="57600"/>
          </a:xfrm>
          <a:prstGeom prst="triangle">
            <a:avLst>
              <a:gd fmla="val 50000" name="adj"/>
            </a:avLst>
          </a:prstGeom>
          <a:solidFill>
            <a:srgbClr val="1554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"/>
          <p:cNvSpPr txBox="1"/>
          <p:nvPr/>
        </p:nvSpPr>
        <p:spPr>
          <a:xfrm>
            <a:off x="93725" y="4661550"/>
            <a:ext cx="4389300" cy="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CC-BY</a:t>
            </a:r>
            <a: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 2021 with attribution link to </a:t>
            </a:r>
            <a:b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900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https://blog.getguru.com/how-to-write-change-management-plan-templates</a:t>
            </a:r>
            <a: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								           </a:t>
            </a:r>
            <a:endParaRPr b="1" sz="90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15"/>
          <p:cNvSpPr txBox="1"/>
          <p:nvPr/>
        </p:nvSpPr>
        <p:spPr>
          <a:xfrm>
            <a:off x="4663350" y="4813950"/>
            <a:ext cx="4389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[COMPANY NAME]</a:t>
            </a:r>
            <a:endParaRPr b="1" sz="90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6"/>
          <p:cNvSpPr txBox="1"/>
          <p:nvPr>
            <p:ph type="title"/>
          </p:nvPr>
        </p:nvSpPr>
        <p:spPr>
          <a:xfrm>
            <a:off x="311700" y="292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Change Management Process Template</a:t>
            </a:r>
            <a:endParaRPr b="1" sz="20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152" name="Google Shape;152;p16"/>
          <p:cNvCxnSpPr/>
          <p:nvPr/>
        </p:nvCxnSpPr>
        <p:spPr>
          <a:xfrm>
            <a:off x="1664415" y="1085821"/>
            <a:ext cx="718500" cy="741900"/>
          </a:xfrm>
          <a:prstGeom prst="straightConnector1">
            <a:avLst/>
          </a:prstGeom>
          <a:noFill/>
          <a:ln cap="flat" cmpd="sng" w="9525">
            <a:solidFill>
              <a:srgbClr val="1554B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3" name="Google Shape;153;p16"/>
          <p:cNvSpPr/>
          <p:nvPr/>
        </p:nvSpPr>
        <p:spPr>
          <a:xfrm flipH="1">
            <a:off x="796138" y="1697025"/>
            <a:ext cx="1605900" cy="143400"/>
          </a:xfrm>
          <a:prstGeom prst="parallelogram">
            <a:avLst>
              <a:gd fmla="val 96952" name="adj"/>
            </a:avLst>
          </a:prstGeom>
          <a:solidFill>
            <a:srgbClr val="3372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154" name="Google Shape;154;p16"/>
          <p:cNvSpPr/>
          <p:nvPr/>
        </p:nvSpPr>
        <p:spPr>
          <a:xfrm>
            <a:off x="796311" y="1850850"/>
            <a:ext cx="1605900" cy="143400"/>
          </a:xfrm>
          <a:prstGeom prst="parallelogram">
            <a:avLst>
              <a:gd fmla="val 96952" name="adj"/>
            </a:avLst>
          </a:prstGeom>
          <a:solidFill>
            <a:srgbClr val="1554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6"/>
          <p:cNvSpPr txBox="1"/>
          <p:nvPr/>
        </p:nvSpPr>
        <p:spPr>
          <a:xfrm>
            <a:off x="763423" y="2314025"/>
            <a:ext cx="132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Request submission</a:t>
            </a:r>
            <a:endParaRPr b="1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6" name="Google Shape;156;p16"/>
          <p:cNvSpPr txBox="1"/>
          <p:nvPr/>
        </p:nvSpPr>
        <p:spPr>
          <a:xfrm>
            <a:off x="719950" y="2647950"/>
            <a:ext cx="14865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Describe change</a:t>
            </a:r>
            <a:endParaRPr sz="12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Consider the impact / scope</a:t>
            </a:r>
            <a:endParaRPr sz="12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Submit change request form</a:t>
            </a:r>
            <a:endParaRPr sz="12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" name="Google Shape;157;p16"/>
          <p:cNvSpPr txBox="1"/>
          <p:nvPr/>
        </p:nvSpPr>
        <p:spPr>
          <a:xfrm>
            <a:off x="1085439" y="964425"/>
            <a:ext cx="624300" cy="2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solidFill>
                  <a:srgbClr val="1554BD"/>
                </a:solidFill>
              </a:rPr>
              <a:t>1</a:t>
            </a:r>
            <a:endParaRPr b="1" sz="1200">
              <a:solidFill>
                <a:srgbClr val="1554BD"/>
              </a:solidFill>
            </a:endParaRPr>
          </a:p>
        </p:txBody>
      </p:sp>
      <p:cxnSp>
        <p:nvCxnSpPr>
          <p:cNvPr id="158" name="Google Shape;158;p16"/>
          <p:cNvCxnSpPr/>
          <p:nvPr/>
        </p:nvCxnSpPr>
        <p:spPr>
          <a:xfrm>
            <a:off x="3151986" y="1085821"/>
            <a:ext cx="718500" cy="741900"/>
          </a:xfrm>
          <a:prstGeom prst="straightConnector1">
            <a:avLst/>
          </a:prstGeom>
          <a:noFill/>
          <a:ln cap="flat" cmpd="sng" w="9525">
            <a:solidFill>
              <a:srgbClr val="1554B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9" name="Google Shape;159;p16"/>
          <p:cNvSpPr/>
          <p:nvPr/>
        </p:nvSpPr>
        <p:spPr>
          <a:xfrm flipH="1">
            <a:off x="2283710" y="1697025"/>
            <a:ext cx="1605900" cy="143400"/>
          </a:xfrm>
          <a:prstGeom prst="parallelogram">
            <a:avLst>
              <a:gd fmla="val 96952" name="adj"/>
            </a:avLst>
          </a:prstGeom>
          <a:solidFill>
            <a:srgbClr val="3372D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160" name="Google Shape;160;p16"/>
          <p:cNvSpPr/>
          <p:nvPr/>
        </p:nvSpPr>
        <p:spPr>
          <a:xfrm>
            <a:off x="2283883" y="1850850"/>
            <a:ext cx="1605900" cy="143400"/>
          </a:xfrm>
          <a:prstGeom prst="parallelogram">
            <a:avLst>
              <a:gd fmla="val 96952" name="adj"/>
            </a:avLst>
          </a:prstGeom>
          <a:solidFill>
            <a:srgbClr val="1554B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6"/>
          <p:cNvSpPr txBox="1"/>
          <p:nvPr/>
        </p:nvSpPr>
        <p:spPr>
          <a:xfrm>
            <a:off x="2252531" y="2314025"/>
            <a:ext cx="132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Submission review</a:t>
            </a:r>
            <a:endParaRPr b="1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p16"/>
          <p:cNvSpPr txBox="1"/>
          <p:nvPr/>
        </p:nvSpPr>
        <p:spPr>
          <a:xfrm>
            <a:off x="2574547" y="964425"/>
            <a:ext cx="624300" cy="2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solidFill>
                  <a:srgbClr val="1554BD"/>
                </a:solidFill>
              </a:rPr>
              <a:t>2</a:t>
            </a:r>
            <a:endParaRPr b="1" sz="1200">
              <a:solidFill>
                <a:srgbClr val="1554BD"/>
              </a:solidFill>
            </a:endParaRPr>
          </a:p>
        </p:txBody>
      </p:sp>
      <p:cxnSp>
        <p:nvCxnSpPr>
          <p:cNvPr id="163" name="Google Shape;163;p16"/>
          <p:cNvCxnSpPr/>
          <p:nvPr/>
        </p:nvCxnSpPr>
        <p:spPr>
          <a:xfrm>
            <a:off x="4637135" y="1085821"/>
            <a:ext cx="718500" cy="741900"/>
          </a:xfrm>
          <a:prstGeom prst="straightConnector1">
            <a:avLst/>
          </a:prstGeom>
          <a:noFill/>
          <a:ln cap="flat" cmpd="sng" w="9525">
            <a:solidFill>
              <a:srgbClr val="B0C0C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4" name="Google Shape;164;p16"/>
          <p:cNvSpPr/>
          <p:nvPr/>
        </p:nvSpPr>
        <p:spPr>
          <a:xfrm flipH="1">
            <a:off x="3768859" y="1697025"/>
            <a:ext cx="1605900" cy="143400"/>
          </a:xfrm>
          <a:prstGeom prst="parallelogram">
            <a:avLst>
              <a:gd fmla="val 96952" name="adj"/>
            </a:avLst>
          </a:prstGeom>
          <a:solidFill>
            <a:srgbClr val="ECF0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165" name="Google Shape;165;p16"/>
          <p:cNvSpPr/>
          <p:nvPr/>
        </p:nvSpPr>
        <p:spPr>
          <a:xfrm>
            <a:off x="3769032" y="1850850"/>
            <a:ext cx="1605900" cy="143400"/>
          </a:xfrm>
          <a:prstGeom prst="parallelogram">
            <a:avLst>
              <a:gd fmla="val 96952" name="adj"/>
            </a:avLst>
          </a:prstGeom>
          <a:solidFill>
            <a:srgbClr val="B0C0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6"/>
          <p:cNvSpPr txBox="1"/>
          <p:nvPr/>
        </p:nvSpPr>
        <p:spPr>
          <a:xfrm>
            <a:off x="3737591" y="2314025"/>
            <a:ext cx="132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Plan development</a:t>
            </a:r>
            <a:endParaRPr b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7" name="Google Shape;167;p16"/>
          <p:cNvSpPr txBox="1"/>
          <p:nvPr/>
        </p:nvSpPr>
        <p:spPr>
          <a:xfrm>
            <a:off x="4059607" y="964425"/>
            <a:ext cx="624300" cy="2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solidFill>
                  <a:schemeClr val="accent3"/>
                </a:solidFill>
              </a:rPr>
              <a:t>3</a:t>
            </a:r>
            <a:endParaRPr b="1" sz="1200">
              <a:solidFill>
                <a:schemeClr val="accent3"/>
              </a:solidFill>
            </a:endParaRPr>
          </a:p>
        </p:txBody>
      </p:sp>
      <p:cxnSp>
        <p:nvCxnSpPr>
          <p:cNvPr id="168" name="Google Shape;168;p16"/>
          <p:cNvCxnSpPr/>
          <p:nvPr/>
        </p:nvCxnSpPr>
        <p:spPr>
          <a:xfrm>
            <a:off x="6124917" y="1085821"/>
            <a:ext cx="718500" cy="741900"/>
          </a:xfrm>
          <a:prstGeom prst="straightConnector1">
            <a:avLst/>
          </a:prstGeom>
          <a:noFill/>
          <a:ln cap="flat" cmpd="sng" w="9525">
            <a:solidFill>
              <a:srgbClr val="B0C0C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9" name="Google Shape;169;p16"/>
          <p:cNvSpPr/>
          <p:nvPr/>
        </p:nvSpPr>
        <p:spPr>
          <a:xfrm flipH="1">
            <a:off x="5256641" y="1697025"/>
            <a:ext cx="1605900" cy="143400"/>
          </a:xfrm>
          <a:prstGeom prst="parallelogram">
            <a:avLst>
              <a:gd fmla="val 96952" name="adj"/>
            </a:avLst>
          </a:prstGeom>
          <a:solidFill>
            <a:srgbClr val="ECF0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5256813" y="1850850"/>
            <a:ext cx="1605900" cy="143400"/>
          </a:xfrm>
          <a:prstGeom prst="parallelogram">
            <a:avLst>
              <a:gd fmla="val 96952" name="adj"/>
            </a:avLst>
          </a:prstGeom>
          <a:solidFill>
            <a:srgbClr val="B0C0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6"/>
          <p:cNvSpPr txBox="1"/>
          <p:nvPr/>
        </p:nvSpPr>
        <p:spPr>
          <a:xfrm>
            <a:off x="5225375" y="2314025"/>
            <a:ext cx="1606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Implementation and monitoring</a:t>
            </a:r>
            <a:endParaRPr b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2" name="Google Shape;172;p16"/>
          <p:cNvSpPr txBox="1"/>
          <p:nvPr/>
        </p:nvSpPr>
        <p:spPr>
          <a:xfrm>
            <a:off x="5547394" y="964425"/>
            <a:ext cx="624300" cy="2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solidFill>
                  <a:schemeClr val="accent3"/>
                </a:solidFill>
              </a:rPr>
              <a:t>4</a:t>
            </a:r>
            <a:endParaRPr b="1" sz="1200">
              <a:solidFill>
                <a:schemeClr val="accent3"/>
              </a:solidFill>
            </a:endParaRPr>
          </a:p>
        </p:txBody>
      </p:sp>
      <p:cxnSp>
        <p:nvCxnSpPr>
          <p:cNvPr id="173" name="Google Shape;173;p16"/>
          <p:cNvCxnSpPr/>
          <p:nvPr/>
        </p:nvCxnSpPr>
        <p:spPr>
          <a:xfrm>
            <a:off x="7610066" y="1085821"/>
            <a:ext cx="718500" cy="741900"/>
          </a:xfrm>
          <a:prstGeom prst="straightConnector1">
            <a:avLst/>
          </a:prstGeom>
          <a:noFill/>
          <a:ln cap="flat" cmpd="sng" w="9525">
            <a:solidFill>
              <a:srgbClr val="B0C0C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4" name="Google Shape;174;p16"/>
          <p:cNvSpPr/>
          <p:nvPr/>
        </p:nvSpPr>
        <p:spPr>
          <a:xfrm flipH="1">
            <a:off x="6741789" y="1697025"/>
            <a:ext cx="1605900" cy="143400"/>
          </a:xfrm>
          <a:prstGeom prst="parallelogram">
            <a:avLst>
              <a:gd fmla="val 96952" name="adj"/>
            </a:avLst>
          </a:prstGeom>
          <a:solidFill>
            <a:srgbClr val="ECF0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</a:t>
            </a:r>
            <a:endParaRPr/>
          </a:p>
        </p:txBody>
      </p:sp>
      <p:sp>
        <p:nvSpPr>
          <p:cNvPr id="175" name="Google Shape;175;p16"/>
          <p:cNvSpPr/>
          <p:nvPr/>
        </p:nvSpPr>
        <p:spPr>
          <a:xfrm>
            <a:off x="6741962" y="1850850"/>
            <a:ext cx="1605900" cy="143400"/>
          </a:xfrm>
          <a:prstGeom prst="parallelogram">
            <a:avLst>
              <a:gd fmla="val 96952" name="adj"/>
            </a:avLst>
          </a:prstGeom>
          <a:solidFill>
            <a:srgbClr val="B0C0C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6"/>
          <p:cNvSpPr txBox="1"/>
          <p:nvPr/>
        </p:nvSpPr>
        <p:spPr>
          <a:xfrm>
            <a:off x="6865689" y="2314025"/>
            <a:ext cx="132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Result assessment</a:t>
            </a:r>
            <a:endParaRPr b="1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7" name="Google Shape;177;p16"/>
          <p:cNvSpPr txBox="1"/>
          <p:nvPr/>
        </p:nvSpPr>
        <p:spPr>
          <a:xfrm>
            <a:off x="7035305" y="964425"/>
            <a:ext cx="624300" cy="24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200">
                <a:solidFill>
                  <a:schemeClr val="accent3"/>
                </a:solidFill>
              </a:rPr>
              <a:t>5</a:t>
            </a:r>
            <a:endParaRPr b="1" sz="1200">
              <a:solidFill>
                <a:schemeClr val="accent3"/>
              </a:solidFill>
            </a:endParaRPr>
          </a:p>
        </p:txBody>
      </p:sp>
      <p:sp>
        <p:nvSpPr>
          <p:cNvPr id="178" name="Google Shape;178;p16"/>
          <p:cNvSpPr txBox="1"/>
          <p:nvPr/>
        </p:nvSpPr>
        <p:spPr>
          <a:xfrm>
            <a:off x="2207038" y="2669000"/>
            <a:ext cx="14865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Verify scope / specification</a:t>
            </a:r>
            <a:endParaRPr sz="12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Assess resource / asset needs</a:t>
            </a:r>
            <a:endParaRPr sz="12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Cost benefit analysis</a:t>
            </a:r>
            <a:endParaRPr sz="12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Impact analysis</a:t>
            </a:r>
            <a:endParaRPr sz="12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554BD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Submission approval</a:t>
            </a:r>
            <a:endParaRPr sz="12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9" name="Google Shape;179;p16"/>
          <p:cNvSpPr txBox="1"/>
          <p:nvPr/>
        </p:nvSpPr>
        <p:spPr>
          <a:xfrm>
            <a:off x="3693650" y="2669000"/>
            <a:ext cx="14865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Review cost- benefit analysis</a:t>
            </a:r>
            <a:endParaRPr sz="12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Review impact analysis</a:t>
            </a:r>
            <a:endParaRPr sz="12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Resource / asset allocation</a:t>
            </a:r>
            <a:endParaRPr sz="12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Plan timeline</a:t>
            </a:r>
            <a:endParaRPr sz="12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0" name="Google Shape;180;p16"/>
          <p:cNvSpPr txBox="1"/>
          <p:nvPr/>
        </p:nvSpPr>
        <p:spPr>
          <a:xfrm>
            <a:off x="5180250" y="2669000"/>
            <a:ext cx="16566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Implement change</a:t>
            </a:r>
            <a:endParaRPr sz="12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Evaluate milestone success / challenges</a:t>
            </a:r>
            <a:endParaRPr sz="12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Implement revisions (if needed)</a:t>
            </a:r>
            <a:endParaRPr sz="12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Finalize data</a:t>
            </a:r>
            <a:endParaRPr sz="12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1" name="Google Shape;181;p16"/>
          <p:cNvSpPr txBox="1"/>
          <p:nvPr/>
        </p:nvSpPr>
        <p:spPr>
          <a:xfrm>
            <a:off x="6819750" y="2669000"/>
            <a:ext cx="16566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Assess change impact</a:t>
            </a:r>
            <a:endParaRPr sz="12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Find process improvements</a:t>
            </a:r>
            <a:endParaRPr sz="12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Compile findings report</a:t>
            </a:r>
            <a:endParaRPr sz="12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1333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Font typeface="Roboto"/>
              <a:buChar char="●"/>
            </a:pPr>
            <a:r>
              <a:rPr lang="en" sz="1200">
                <a:solidFill>
                  <a:schemeClr val="accent3"/>
                </a:solidFill>
                <a:latin typeface="Roboto"/>
                <a:ea typeface="Roboto"/>
                <a:cs typeface="Roboto"/>
                <a:sym typeface="Roboto"/>
              </a:rPr>
              <a:t>Share report with stakeholders</a:t>
            </a:r>
            <a:endParaRPr sz="1200">
              <a:solidFill>
                <a:schemeClr val="accent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2" name="Google Shape;182;p16"/>
          <p:cNvSpPr txBox="1"/>
          <p:nvPr/>
        </p:nvSpPr>
        <p:spPr>
          <a:xfrm>
            <a:off x="93725" y="4661550"/>
            <a:ext cx="4389300" cy="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CC-BY</a:t>
            </a:r>
            <a: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 2021 with attribution link to </a:t>
            </a:r>
            <a:b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900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https://blog.getguru.com/how-to-write-change-management-plan-templates</a:t>
            </a:r>
            <a: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								           </a:t>
            </a:r>
            <a:endParaRPr b="1" sz="90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3" name="Google Shape;183;p16"/>
          <p:cNvSpPr txBox="1"/>
          <p:nvPr/>
        </p:nvSpPr>
        <p:spPr>
          <a:xfrm>
            <a:off x="4663350" y="4813950"/>
            <a:ext cx="4389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[COMPANY NAME]</a:t>
            </a:r>
            <a:endParaRPr b="1" sz="90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Meet the Change Management Team</a:t>
            </a:r>
            <a:endParaRPr b="1" sz="20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9" name="Google Shape;189;p17"/>
          <p:cNvSpPr/>
          <p:nvPr/>
        </p:nvSpPr>
        <p:spPr>
          <a:xfrm>
            <a:off x="1321788" y="1502500"/>
            <a:ext cx="1729200" cy="1729200"/>
          </a:xfrm>
          <a:prstGeom prst="ellipse">
            <a:avLst/>
          </a:prstGeom>
          <a:solidFill>
            <a:srgbClr val="ECF0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7"/>
          <p:cNvSpPr/>
          <p:nvPr/>
        </p:nvSpPr>
        <p:spPr>
          <a:xfrm>
            <a:off x="3707398" y="1502500"/>
            <a:ext cx="1729200" cy="1729200"/>
          </a:xfrm>
          <a:prstGeom prst="ellipse">
            <a:avLst/>
          </a:prstGeom>
          <a:solidFill>
            <a:srgbClr val="ECF0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"/>
          <p:cNvSpPr/>
          <p:nvPr/>
        </p:nvSpPr>
        <p:spPr>
          <a:xfrm>
            <a:off x="6093009" y="1502500"/>
            <a:ext cx="1729200" cy="1729200"/>
          </a:xfrm>
          <a:prstGeom prst="ellipse">
            <a:avLst/>
          </a:prstGeom>
          <a:solidFill>
            <a:srgbClr val="ECF0F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 txBox="1"/>
          <p:nvPr/>
        </p:nvSpPr>
        <p:spPr>
          <a:xfrm>
            <a:off x="1321788" y="3295874"/>
            <a:ext cx="1729200" cy="7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6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Title</a:t>
            </a:r>
            <a:br>
              <a:rPr b="1" lang="en" sz="16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16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Name</a:t>
            </a:r>
            <a:endParaRPr sz="16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3" name="Google Shape;193;p17"/>
          <p:cNvSpPr txBox="1"/>
          <p:nvPr/>
        </p:nvSpPr>
        <p:spPr>
          <a:xfrm>
            <a:off x="3707398" y="3295874"/>
            <a:ext cx="1729200" cy="7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6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Title</a:t>
            </a:r>
            <a:br>
              <a:rPr b="1" lang="en" sz="16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16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Name</a:t>
            </a:r>
            <a:endParaRPr sz="16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4" name="Google Shape;194;p17"/>
          <p:cNvSpPr txBox="1"/>
          <p:nvPr/>
        </p:nvSpPr>
        <p:spPr>
          <a:xfrm>
            <a:off x="6093009" y="3295874"/>
            <a:ext cx="1729200" cy="7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16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Title</a:t>
            </a:r>
            <a:br>
              <a:rPr b="1" lang="en" sz="16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1600">
                <a:solidFill>
                  <a:srgbClr val="1554BD"/>
                </a:solidFill>
                <a:latin typeface="Roboto"/>
                <a:ea typeface="Roboto"/>
                <a:cs typeface="Roboto"/>
                <a:sym typeface="Roboto"/>
              </a:rPr>
              <a:t>Name</a:t>
            </a:r>
            <a:endParaRPr sz="1600">
              <a:solidFill>
                <a:srgbClr val="1554BD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5" name="Google Shape;195;p17"/>
          <p:cNvSpPr txBox="1"/>
          <p:nvPr/>
        </p:nvSpPr>
        <p:spPr>
          <a:xfrm>
            <a:off x="93725" y="4661550"/>
            <a:ext cx="4389300" cy="6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CC-BY</a:t>
            </a:r>
            <a: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 2021 with attribution link to </a:t>
            </a:r>
            <a:b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900" u="sng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https://blog.getguru.com/how-to-write-change-management-plan-templates</a:t>
            </a:r>
            <a:r>
              <a:rPr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								           </a:t>
            </a:r>
            <a:endParaRPr b="1" sz="90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6" name="Google Shape;196;p17"/>
          <p:cNvSpPr txBox="1"/>
          <p:nvPr/>
        </p:nvSpPr>
        <p:spPr>
          <a:xfrm>
            <a:off x="4663350" y="4813950"/>
            <a:ext cx="43893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[COMPANY NAME]</a:t>
            </a:r>
            <a:endParaRPr b="1" sz="900">
              <a:solidFill>
                <a:schemeClr val="accen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