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Playfair Display"/>
      <p:regular r:id="rId7"/>
      <p:bold r:id="rId8"/>
      <p:italic r:id="rId9"/>
      <p:boldItalic r:id="rId10"/>
    </p:embeddedFont>
    <p:embeddedFont>
      <p:font typeface="Lato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Lato-regular.fntdata"/><Relationship Id="rId10" Type="http://schemas.openxmlformats.org/officeDocument/2006/relationships/font" Target="fonts/PlayfairDisplay-boldItalic.fntdata"/><Relationship Id="rId13" Type="http://schemas.openxmlformats.org/officeDocument/2006/relationships/font" Target="fonts/Lato-italic.fntdata"/><Relationship Id="rId12" Type="http://schemas.openxmlformats.org/officeDocument/2006/relationships/font" Target="fonts/La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PlayfairDisplay-italic.fntdata"/><Relationship Id="rId14" Type="http://schemas.openxmlformats.org/officeDocument/2006/relationships/font" Target="fonts/La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PlayfairDisplay-regular.fntdata"/><Relationship Id="rId8" Type="http://schemas.openxmlformats.org/officeDocument/2006/relationships/font" Target="fonts/PlayfairDisplay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9050" y="748800"/>
            <a:ext cx="3645900" cy="3645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992950" y="992700"/>
            <a:ext cx="3158100" cy="31581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096250" y="1627200"/>
            <a:ext cx="2951400" cy="158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None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096363" y="3266930"/>
            <a:ext cx="2951400" cy="701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layfair Display"/>
              <a:buNone/>
              <a:defRPr b="1" sz="18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33100"/>
            <a:ext cx="8520600" cy="16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0000"/>
              <a:buFont typeface="Lato"/>
              <a:buNone/>
              <a:defRPr sz="10000"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29194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- 1 Column">
  <p:cSld name="Title and Content - 1 Column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title"/>
          </p:nvPr>
        </p:nvSpPr>
        <p:spPr>
          <a:xfrm>
            <a:off x="304800" y="285750"/>
            <a:ext cx="8534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304800" y="1123950"/>
            <a:ext cx="85344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58" name="Google Shape;58;p13"/>
          <p:cNvSpPr txBox="1"/>
          <p:nvPr>
            <p:ph idx="2" type="body"/>
          </p:nvPr>
        </p:nvSpPr>
        <p:spPr>
          <a:xfrm>
            <a:off x="304800" y="742950"/>
            <a:ext cx="85344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Noto Sans Symbols"/>
              <a:buNone/>
              <a:defRPr b="1" sz="1600">
                <a:solidFill>
                  <a:srgbClr val="7F7F7F"/>
                </a:solidFill>
              </a:defRPr>
            </a:lvl1pPr>
            <a:lvl2pPr indent="-3429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○"/>
              <a:defRPr/>
            </a:lvl2pPr>
            <a:lvl3pPr indent="-3429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■"/>
              <a:defRPr/>
            </a:lvl3pPr>
            <a:lvl4pPr indent="-3429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509550" y="1423875"/>
            <a:ext cx="8124900" cy="179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91378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2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Lato"/>
              <a:buNone/>
              <a:defRPr b="0" sz="4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107950"/>
            <a:ext cx="4045200" cy="168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coral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391350"/>
            <a:ext cx="8520600" cy="62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1568F"/>
                </a:solidFill>
              </a:rPr>
              <a:t>Proposed 30-60-90 day plan</a:t>
            </a:r>
            <a:endParaRPr>
              <a:solidFill>
                <a:srgbClr val="01568F"/>
              </a:solidFill>
            </a:endParaRPr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87900" y="1835425"/>
            <a:ext cx="2430300" cy="292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DAYS 1-30</a:t>
            </a:r>
            <a:endParaRPr b="1"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Main</a:t>
            </a:r>
            <a:r>
              <a:rPr lang="en"/>
              <a:t> priority: </a:t>
            </a:r>
            <a:r>
              <a:rPr i="1" lang="en"/>
              <a:t>[high level; why and how]</a:t>
            </a:r>
            <a:endParaRPr i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Metrics for success: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Additional items: </a:t>
            </a:r>
            <a:r>
              <a:rPr i="1" lang="en"/>
              <a:t>[add 1-2; don’t overcomplicate it]</a:t>
            </a: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431225" y="1039350"/>
            <a:ext cx="7861500" cy="461700"/>
          </a:xfrm>
          <a:prstGeom prst="rect">
            <a:avLst/>
          </a:prstGeom>
          <a:noFill/>
          <a:ln cap="flat" cmpd="sng" w="9525">
            <a:solidFill>
              <a:srgbClr val="0199A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Overall goal: 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094450" y="1835425"/>
            <a:ext cx="2430300" cy="292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DAYS 31-60</a:t>
            </a:r>
            <a:endParaRPr b="1"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Main priority: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Metrics for success: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Additional items:</a:t>
            </a:r>
            <a:endParaRPr/>
          </a:p>
        </p:txBody>
      </p:sp>
      <p:sp>
        <p:nvSpPr>
          <p:cNvPr id="67" name="Google Shape;67;p14"/>
          <p:cNvSpPr txBox="1"/>
          <p:nvPr>
            <p:ph idx="1" type="body"/>
          </p:nvPr>
        </p:nvSpPr>
        <p:spPr>
          <a:xfrm>
            <a:off x="5938625" y="1835425"/>
            <a:ext cx="2430300" cy="292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DAYS 61-90</a:t>
            </a:r>
            <a:endParaRPr b="1"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Main priority: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Metrics for success: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Additional items:</a:t>
            </a:r>
            <a:endParaRPr/>
          </a:p>
        </p:txBody>
      </p:sp>
      <p:cxnSp>
        <p:nvCxnSpPr>
          <p:cNvPr id="68" name="Google Shape;68;p14"/>
          <p:cNvCxnSpPr/>
          <p:nvPr/>
        </p:nvCxnSpPr>
        <p:spPr>
          <a:xfrm>
            <a:off x="2830550" y="1758025"/>
            <a:ext cx="0" cy="3096000"/>
          </a:xfrm>
          <a:prstGeom prst="straightConnector1">
            <a:avLst/>
          </a:prstGeom>
          <a:noFill/>
          <a:ln cap="flat" cmpd="sng" w="9525">
            <a:solidFill>
              <a:srgbClr val="0199A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9" name="Google Shape;69;p14"/>
          <p:cNvCxnSpPr/>
          <p:nvPr/>
        </p:nvCxnSpPr>
        <p:spPr>
          <a:xfrm>
            <a:off x="5646375" y="1748125"/>
            <a:ext cx="0" cy="3096000"/>
          </a:xfrm>
          <a:prstGeom prst="straightConnector1">
            <a:avLst/>
          </a:prstGeom>
          <a:noFill/>
          <a:ln cap="flat" cmpd="sng" w="9525">
            <a:solidFill>
              <a:srgbClr val="0199A1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ral">
  <a:themeElements>
    <a:clrScheme name="Coral">
      <a:dk1>
        <a:srgbClr val="F55E61"/>
      </a:dk1>
      <a:lt1>
        <a:srgbClr val="FFFFFF"/>
      </a:lt1>
      <a:dk2>
        <a:srgbClr val="5E696C"/>
      </a:dk2>
      <a:lt2>
        <a:srgbClr val="BFC7CA"/>
      </a:lt2>
      <a:accent1>
        <a:srgbClr val="1E2D31"/>
      </a:accent1>
      <a:accent2>
        <a:srgbClr val="273C42"/>
      </a:accent2>
      <a:accent3>
        <a:srgbClr val="83D061"/>
      </a:accent3>
      <a:accent4>
        <a:srgbClr val="F6CD4C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